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gif" ContentType="image/gif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>
  <p:sldMasterIdLst>
    <p:sldMasterId id="2147483808" r:id="rId1"/>
  </p:sldMasterIdLst>
  <p:notesMasterIdLst>
    <p:notesMasterId r:id="rId2"/>
  </p:notesMasterIdLst>
  <p:sldIdLst>
    <p:sldId id="468" r:id="rId3"/>
    <p:sldId id="469" r:id="rId4"/>
    <p:sldId id="470" r:id="rId5"/>
    <p:sldId id="471" r:id="rId6"/>
    <p:sldId id="472" r:id="rId7"/>
    <p:sldId id="473" r:id="rId8"/>
    <p:sldId id="474" r:id="rId9"/>
    <p:sldId id="475" r:id="rId10"/>
    <p:sldId id="476" r:id="rId11"/>
    <p:sldId id="477" r:id="rId12"/>
    <p:sldId id="478" r:id="rId13"/>
    <p:sldId id="479" r:id="rId14"/>
    <p:sldId id="480" r:id="rId15"/>
    <p:sldId id="481" r:id="rId16"/>
    <p:sldId id="482" r:id="rId17"/>
    <p:sldId id="483" r:id="rId18"/>
    <p:sldId id="484" r:id="rId19"/>
    <p:sldId id="485" r:id="rId20"/>
    <p:sldId id="486" r:id="rId21"/>
    <p:sldId id="487" r:id="rId22"/>
    <p:sldId id="488" r:id="rId23"/>
    <p:sldId id="489" r:id="rId24"/>
  </p:sldIdLst>
  <p:sldSz type="screen4x3" cy="6858000" cx="9144000"/>
  <p:notesSz cx="6858000" cy="9144000"/>
  <p:defaultTextStyle>
    <a:defPPr>
      <a:defRPr lang="ru-RU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80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tableStyles" Target="tableStyles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7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5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/>
        </p:spPr>
        <p:txBody>
          <a:bodyPr bIns="45720" lIns="91440" rIns="91440" rtlCol="0" tIns="45720" vert="horz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1048686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/>
        </p:spPr>
        <p:txBody>
          <a:bodyPr bIns="45720" lIns="91440" rIns="91440" rtlCol="0" tIns="45720" vert="horz"/>
          <a:lstStyle>
            <a:lvl1pPr algn="r">
              <a:defRPr sz="1200"/>
            </a:lvl1pPr>
          </a:lstStyle>
          <a:p>
            <a:fld id="{0DCB37F3-370F-4F8E-B948-6C709659BCE9}" type="datetimeFigureOut">
              <a:rPr lang="ru-RU" smtClean="0"/>
              <a:t>08.12.2017</a:t>
            </a:fld>
            <a:endParaRPr lang="ru-RU"/>
          </a:p>
        </p:txBody>
      </p:sp>
      <p:sp>
        <p:nvSpPr>
          <p:cNvPr id="1048687" name="Образ слайда 3"/>
          <p:cNvSpPr>
            <a:spLocks noChangeAspect="1" noRot="1" noGrp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/>
          <a:noFill/>
          <a:ln w="12700">
            <a:solidFill>
              <a:prstClr val="black"/>
            </a:solidFill>
          </a:ln>
        </p:spPr>
        <p:txBody>
          <a:bodyPr anchor="ctr" bIns="45720" lIns="91440" rIns="91440" rtlCol="0" tIns="45720" vert="horz"/>
          <a:p>
            <a:endParaRPr lang="ru-RU"/>
          </a:p>
        </p:txBody>
      </p:sp>
      <p:sp>
        <p:nvSpPr>
          <p:cNvPr id="1048688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/>
        </p:spPr>
        <p:txBody>
          <a:bodyPr bIns="45720" lIns="91440" rIns="91440" rtlCol="0" tIns="45720" vert="horz"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689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/>
        </p:spPr>
        <p:txBody>
          <a:bodyPr anchor="b" bIns="45720" lIns="91440" rIns="91440" rtlCol="0" tIns="45720" vert="horz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1048690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/>
        </p:spPr>
        <p:txBody>
          <a:bodyPr anchor="b" bIns="45720" lIns="91440" rIns="91440" rtlCol="0" tIns="45720" vert="horz"/>
          <a:lstStyle>
            <a:lvl1pPr algn="r">
              <a:defRPr sz="1200"/>
            </a:lvl1pPr>
          </a:lstStyle>
          <a:p>
            <a:fld id="{063100D6-F253-41E5-86AB-A66659D5F754}" type="slidenum">
              <a:rPr lang="ru-RU" smtClean="0"/>
              <a:t>‹#›</a:t>
            </a:fld>
            <a:endParaRPr lang="ru-RU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defTabSz="914400" eaLnBrk="1" hangingPunct="1" latinLnBrk="0" marL="0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png"/><Relationship Id="rId3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png"/><Relationship Id="rId3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title">
  <p:cSld name="Титульный слайд">
    <p:spTree>
      <p:nvGrpSpPr>
        <p:cNvPr id="6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1048611" name="Rectangle 7"/>
            <p:cNvSpPr/>
            <p:nvPr/>
          </p:nvSpPr>
          <p:spPr>
            <a:xfrm>
              <a:off x="0" y="0"/>
              <a:ext cx="7162800" cy="6858000"/>
            </a:xfrm>
            <a:prstGeom prst="rect"/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lang="en-US"/>
            </a:p>
          </p:txBody>
        </p:sp>
        <p:sp>
          <p:nvSpPr>
            <p:cNvPr id="1048612" name="Rectangle 8"/>
            <p:cNvSpPr/>
            <p:nvPr/>
          </p:nvSpPr>
          <p:spPr>
            <a:xfrm>
              <a:off x="1143000" y="0"/>
              <a:ext cx="8001000" cy="6858000"/>
            </a:xfrm>
            <a:prstGeom prst="rect"/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lang="en-US"/>
            </a:p>
          </p:txBody>
        </p:sp>
      </p:grpSp>
      <p:sp>
        <p:nvSpPr>
          <p:cNvPr id="1048613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14" name="Rectangle 10"/>
          <p:cNvSpPr/>
          <p:nvPr/>
        </p:nvSpPr>
        <p:spPr>
          <a:xfrm>
            <a:off x="989952" y="1016990"/>
            <a:ext cx="7179733" cy="4831643"/>
          </a:xfrm>
          <a:prstGeom prst="rect"/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algn="t" blurRad="101600" dir="5400000" dist="50800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15" name="Rectangle 11"/>
          <p:cNvSpPr/>
          <p:nvPr/>
        </p:nvSpPr>
        <p:spPr>
          <a:xfrm>
            <a:off x="990600" y="1009650"/>
            <a:ext cx="7179733" cy="4831643"/>
          </a:xfrm>
          <a:prstGeom prst="rect"/>
          <a:blipFill rotWithShape="1" dpi="0">
            <a:blip xmlns:r="http://schemas.openxmlformats.org/officeDocument/2006/relationships" r:embed="rId1" cstate="print">
              <a:alphaModFix amt="20000"/>
              <a:grayscl/>
              <a:lum contrast="12000"/>
            </a:blip>
            <a:srcRect/>
            <a:tile algn="tl" flip="none" sx="100000" sy="100000" tx="0" ty="0"/>
          </a:blipFill>
          <a:ln w="6350">
            <a:noFill/>
          </a:ln>
          <a:effectLst>
            <a:outerShdw algn="t" blurRad="101600" dir="5400000" dist="50800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  <p:pic>
        <p:nvPicPr>
          <p:cNvPr id="209718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2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/>
          <a:noFill/>
        </p:spPr>
      </p:pic>
      <p:pic>
        <p:nvPicPr>
          <p:cNvPr id="2097190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2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/>
          <a:noFill/>
        </p:spPr>
      </p:pic>
      <p:sp>
        <p:nvSpPr>
          <p:cNvPr id="1048616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48617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algn="ctr" indent="0" marL="0">
              <a:buNone/>
              <a:defRPr>
                <a:solidFill>
                  <a:schemeClr val="tx2"/>
                </a:solidFill>
              </a:defRPr>
            </a:lvl1pPr>
            <a:lvl2pPr algn="ctr" indent="0" marL="457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algn="ctr" indent="0" marL="914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algn="ctr" indent="0" marL="1371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algn="ctr" indent="0" marL="182880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algn="ctr" indent="0" marL="228600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algn="ctr" indent="0" marL="2743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algn="ctr" indent="0" marL="3200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algn="ctr" indent="0" marL="3657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dirty="0" lang="en-US"/>
          </a:p>
        </p:txBody>
      </p:sp>
      <p:sp>
        <p:nvSpPr>
          <p:cNvPr id="1048618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p>
            <a:fld id="{EBDF0D21-2390-486F-8934-ECA0A10F7092}" type="datetimeFigureOut">
              <a:rPr lang="ru-RU" smtClean="0"/>
              <a:t>08.12.2017</a:t>
            </a:fld>
            <a:endParaRPr lang="ru-RU"/>
          </a:p>
        </p:txBody>
      </p:sp>
      <p:sp>
        <p:nvSpPr>
          <p:cNvPr id="104861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p>
            <a:endParaRPr lang="ru-RU"/>
          </a:p>
        </p:txBody>
      </p:sp>
      <p:sp>
        <p:nvSpPr>
          <p:cNvPr id="104862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/>
          </a:lstStyle>
          <a:p>
            <a:fld id="{7440A89A-574B-4F0F-9C34-D29D0FBE6D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Tm="10000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Заголовок и вертикальный текст">
    <p:spTree>
      <p:nvGrpSpPr>
        <p:cNvPr id="6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48649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anchor="ctr" vert="eaVert"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4865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EBDF0D21-2390-486F-8934-ECA0A10F7092}" type="datetimeFigureOut">
              <a:rPr lang="ru-RU" smtClean="0"/>
              <a:t>08.12.2017</a:t>
            </a:fld>
            <a:endParaRPr lang="ru-RU"/>
          </a:p>
        </p:txBody>
      </p:sp>
      <p:sp>
        <p:nvSpPr>
          <p:cNvPr id="104865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5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440A89A-574B-4F0F-9C34-D29D0FBE6D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Tm="10000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Вертикальный заголовок и текст">
    <p:spTree>
      <p:nvGrpSpPr>
        <p:cNvPr id="6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5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>
            <a:normAutofit fontScale="90000"/>
          </a:bodyPr>
          <a:lstStyle>
            <a:lvl1pPr algn="l"/>
          </a:lstStyle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26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4862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EBDF0D21-2390-486F-8934-ECA0A10F7092}" type="datetimeFigureOut">
              <a:rPr lang="ru-RU" smtClean="0"/>
              <a:t>08.12.2017</a:t>
            </a:fld>
            <a:endParaRPr lang="ru-RU"/>
          </a:p>
        </p:txBody>
      </p:sp>
      <p:sp>
        <p:nvSpPr>
          <p:cNvPr id="104862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2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440A89A-574B-4F0F-9C34-D29D0FBE6D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Tm="10000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Заголовок и объект">
    <p:spTree>
      <p:nvGrpSpPr>
        <p:cNvPr id="6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0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48631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4863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EBDF0D21-2390-486F-8934-ECA0A10F7092}" type="datetimeFigureOut">
              <a:rPr lang="ru-RU" smtClean="0"/>
              <a:t>08.12.2017</a:t>
            </a:fld>
            <a:endParaRPr lang="ru-RU"/>
          </a:p>
        </p:txBody>
      </p:sp>
      <p:sp>
        <p:nvSpPr>
          <p:cNvPr id="104863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3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440A89A-574B-4F0F-9C34-D29D0FBE6D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Tm="10000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Заголовок раздела">
    <p:spTree>
      <p:nvGrpSpPr>
        <p:cNvPr id="6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3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baseline="0" b="0" cap="none" sz="4000"/>
            </a:lvl1pPr>
          </a:lstStyle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54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algn="ctr" indent="0" marL="0">
              <a:buNone/>
              <a:defRPr sz="2000">
                <a:solidFill>
                  <a:schemeClr val="tx2"/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5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EBDF0D21-2390-486F-8934-ECA0A10F7092}" type="datetimeFigureOut">
              <a:rPr lang="ru-RU" smtClean="0"/>
              <a:t>08.12.2017</a:t>
            </a:fld>
            <a:endParaRPr lang="ru-RU"/>
          </a:p>
        </p:txBody>
      </p:sp>
      <p:sp>
        <p:nvSpPr>
          <p:cNvPr id="104865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5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440A89A-574B-4F0F-9C34-D29D0FBE6D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Tm="10000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Два объекта">
    <p:spTree>
      <p:nvGrpSpPr>
        <p:cNvPr id="6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4865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EBDF0D21-2390-486F-8934-ECA0A10F7092}" type="datetimeFigureOut">
              <a:rPr lang="ru-RU" smtClean="0"/>
              <a:t>08.12.2017</a:t>
            </a:fld>
            <a:endParaRPr lang="ru-RU"/>
          </a:p>
        </p:txBody>
      </p:sp>
      <p:sp>
        <p:nvSpPr>
          <p:cNvPr id="104866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6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440A89A-574B-4F0F-9C34-D29D0FBE6D56}" type="slidenum">
              <a:rPr lang="ru-RU" smtClean="0"/>
              <a:t>‹#›</a:t>
            </a:fld>
            <a:endParaRPr lang="ru-RU"/>
          </a:p>
        </p:txBody>
      </p:sp>
      <p:sp>
        <p:nvSpPr>
          <p:cNvPr id="1048662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48663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Tm="10000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Сравнение">
    <p:spTree>
      <p:nvGrpSpPr>
        <p:cNvPr id="7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4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48665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algn="ctr" indent="0" marL="0">
              <a:buNone/>
              <a:defRPr b="1" sz="2000">
                <a:solidFill>
                  <a:schemeClr val="tx2"/>
                </a:solidFill>
              </a:defRPr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6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algn="ctr" indent="0" marL="0">
              <a:buNone/>
              <a:defRPr b="1" sz="2000">
                <a:solidFill>
                  <a:schemeClr val="tx2"/>
                </a:solidFill>
              </a:defRPr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6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EBDF0D21-2390-486F-8934-ECA0A10F7092}" type="datetimeFigureOut">
              <a:rPr lang="ru-RU" smtClean="0"/>
              <a:t>08.12.2017</a:t>
            </a:fld>
            <a:endParaRPr lang="ru-RU"/>
          </a:p>
        </p:txBody>
      </p:sp>
      <p:sp>
        <p:nvSpPr>
          <p:cNvPr id="104866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6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440A89A-574B-4F0F-9C34-D29D0FBE6D56}" type="slidenum">
              <a:rPr lang="ru-RU" smtClean="0"/>
              <a:t>‹#›</a:t>
            </a:fld>
            <a:endParaRPr lang="ru-RU"/>
          </a:p>
        </p:txBody>
      </p:sp>
      <p:sp>
        <p:nvSpPr>
          <p:cNvPr id="1048670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 lang="en-US"/>
          </a:p>
        </p:txBody>
      </p:sp>
      <p:sp>
        <p:nvSpPr>
          <p:cNvPr id="1048671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Tm="10000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Только заголовок">
    <p:spTree>
      <p:nvGrpSpPr>
        <p:cNvPr id="6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1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48622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EBDF0D21-2390-486F-8934-ECA0A10F7092}" type="datetimeFigureOut">
              <a:rPr lang="ru-RU" smtClean="0"/>
              <a:t>08.12.2017</a:t>
            </a:fld>
            <a:endParaRPr lang="ru-RU"/>
          </a:p>
        </p:txBody>
      </p:sp>
      <p:sp>
        <p:nvSpPr>
          <p:cNvPr id="104862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24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440A89A-574B-4F0F-9C34-D29D0FBE6D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Tm="10000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Пустой слайд"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EBDF0D21-2390-486F-8934-ECA0A10F7092}" type="datetimeFigureOut">
              <a:rPr lang="ru-RU" smtClean="0"/>
              <a:t>08.12.2017</a:t>
            </a:fld>
            <a:endParaRPr lang="ru-RU"/>
          </a:p>
        </p:txBody>
      </p:sp>
      <p:sp>
        <p:nvSpPr>
          <p:cNvPr id="1048587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58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440A89A-574B-4F0F-9C34-D29D0FBE6D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Tm="10000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objTx">
  <p:cSld name="Объект с подписью">
    <p:spTree>
      <p:nvGrpSpPr>
        <p:cNvPr id="7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1048672" name="Rectangle 8"/>
            <p:cNvSpPr/>
            <p:nvPr/>
          </p:nvSpPr>
          <p:spPr>
            <a:xfrm>
              <a:off x="0" y="0"/>
              <a:ext cx="7162800" cy="6858000"/>
            </a:xfrm>
            <a:prstGeom prst="rect"/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lang="en-US"/>
            </a:p>
          </p:txBody>
        </p:sp>
        <p:sp>
          <p:nvSpPr>
            <p:cNvPr id="1048673" name="Rectangle 9"/>
            <p:cNvSpPr/>
            <p:nvPr/>
          </p:nvSpPr>
          <p:spPr>
            <a:xfrm>
              <a:off x="1143000" y="0"/>
              <a:ext cx="8001000" cy="6858000"/>
            </a:xfrm>
            <a:prstGeom prst="rect"/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lang="en-US"/>
            </a:p>
          </p:txBody>
        </p:sp>
      </p:grpSp>
      <p:sp>
        <p:nvSpPr>
          <p:cNvPr id="1048674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75" name="Rectangle 15"/>
          <p:cNvSpPr/>
          <p:nvPr/>
        </p:nvSpPr>
        <p:spPr>
          <a:xfrm rot="60000">
            <a:off x="4468872" y="605163"/>
            <a:ext cx="3788941" cy="5722296"/>
          </a:xfrm>
          <a:prstGeom prst="rect"/>
          <a:solidFill>
            <a:schemeClr val="bg1"/>
          </a:solidFill>
          <a:ln w="6350">
            <a:noFill/>
          </a:ln>
          <a:effectLst>
            <a:outerShdw algn="t" blurRad="101600" dir="5400000" dist="50800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76" name="Rectangle 16"/>
          <p:cNvSpPr/>
          <p:nvPr/>
        </p:nvSpPr>
        <p:spPr>
          <a:xfrm rot="60000">
            <a:off x="4471416" y="603504"/>
            <a:ext cx="3788941" cy="5722296"/>
          </a:xfrm>
          <a:prstGeom prst="rect"/>
          <a:blipFill rotWithShape="1" dpi="0">
            <a:blip xmlns:r="http://schemas.openxmlformats.org/officeDocument/2006/relationships" r:embed="rId1" cstate="print">
              <a:alphaModFix amt="20000"/>
              <a:grayscl/>
              <a:lum contrast="12000"/>
            </a:blip>
            <a:srcRect/>
            <a:tile algn="tl" flip="none" sx="100000" sy="100000" tx="0" ty="0"/>
          </a:blipFill>
          <a:ln w="6350">
            <a:noFill/>
          </a:ln>
          <a:effectLst>
            <a:outerShdw algn="t" blurRad="101600" dir="5400000" dist="50800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77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/>
          <a:solidFill>
            <a:schemeClr val="bg1"/>
          </a:solidFill>
          <a:ln w="6350">
            <a:noFill/>
          </a:ln>
          <a:effectLst>
            <a:outerShdw algn="t" blurRad="101600" dir="5400000" dist="50800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78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/>
          <a:blipFill rotWithShape="1" dpi="0">
            <a:blip xmlns:r="http://schemas.openxmlformats.org/officeDocument/2006/relationships" r:embed="rId1" cstate="print">
              <a:alphaModFix amt="20000"/>
              <a:grayscl/>
              <a:lum contrast="12000"/>
            </a:blip>
            <a:srcRect/>
            <a:tile algn="tl" flip="none" sx="100000" sy="100000" tx="0" ty="0"/>
          </a:blipFill>
          <a:ln w="6350">
            <a:noFill/>
          </a:ln>
          <a:effectLst>
            <a:outerShdw algn="t" blurRad="101600" dir="5400000" dist="50800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  <p:pic>
        <p:nvPicPr>
          <p:cNvPr id="209719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2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/>
          <a:noFill/>
        </p:spPr>
      </p:pic>
      <p:pic>
        <p:nvPicPr>
          <p:cNvPr id="209719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2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/>
          <a:noFill/>
        </p:spPr>
      </p:pic>
      <p:sp>
        <p:nvSpPr>
          <p:cNvPr id="1048679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b="0" sz="2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48680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 lang="en-US"/>
          </a:p>
        </p:txBody>
      </p:sp>
      <p:sp>
        <p:nvSpPr>
          <p:cNvPr id="1048681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algn="ctr" indent="0" marL="0">
              <a:buNone/>
              <a:defRPr sz="16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82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p>
            <a:fld id="{EBDF0D21-2390-486F-8934-ECA0A10F7092}" type="datetimeFigureOut">
              <a:rPr lang="ru-RU" smtClean="0"/>
              <a:t>08.12.2017</a:t>
            </a:fld>
            <a:endParaRPr lang="ru-RU"/>
          </a:p>
        </p:txBody>
      </p:sp>
      <p:sp>
        <p:nvSpPr>
          <p:cNvPr id="1048683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p>
            <a:endParaRPr lang="ru-RU"/>
          </a:p>
        </p:txBody>
      </p:sp>
      <p:sp>
        <p:nvSpPr>
          <p:cNvPr id="1048684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p>
            <a:fld id="{7440A89A-574B-4F0F-9C34-D29D0FBE6D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Tm="10000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picTx">
  <p:cSld name="Рисунок с подписью">
    <p:spTree>
      <p:nvGrpSpPr>
        <p:cNvPr id="6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1048635" name="Rectangle 8"/>
            <p:cNvSpPr/>
            <p:nvPr/>
          </p:nvSpPr>
          <p:spPr>
            <a:xfrm>
              <a:off x="0" y="0"/>
              <a:ext cx="7162800" cy="6858000"/>
            </a:xfrm>
            <a:prstGeom prst="rect"/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lang="en-US"/>
            </a:p>
          </p:txBody>
        </p:sp>
        <p:sp>
          <p:nvSpPr>
            <p:cNvPr id="1048636" name="Rectangle 9"/>
            <p:cNvSpPr/>
            <p:nvPr/>
          </p:nvSpPr>
          <p:spPr>
            <a:xfrm>
              <a:off x="1143000" y="0"/>
              <a:ext cx="8001000" cy="6858000"/>
            </a:xfrm>
            <a:prstGeom prst="rect"/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lang="en-US"/>
            </a:p>
          </p:txBody>
        </p:sp>
      </p:grpSp>
      <p:sp>
        <p:nvSpPr>
          <p:cNvPr id="1048637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38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/>
          <a:solidFill>
            <a:schemeClr val="bg1"/>
          </a:solidFill>
          <a:ln w="6350">
            <a:noFill/>
          </a:ln>
          <a:effectLst>
            <a:outerShdw algn="t" blurRad="101600" dir="5400000" dist="50800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39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/>
          <a:blipFill rotWithShape="1" dpi="0">
            <a:blip xmlns:r="http://schemas.openxmlformats.org/officeDocument/2006/relationships" r:embed="rId1" cstate="print">
              <a:alphaModFix amt="20000"/>
              <a:grayscl/>
              <a:lum contrast="12000"/>
            </a:blip>
            <a:srcRect/>
            <a:tile algn="tl" flip="none" sx="100000" sy="100000" tx="0" ty="0"/>
          </a:blipFill>
          <a:ln w="6350">
            <a:noFill/>
          </a:ln>
          <a:effectLst>
            <a:outerShdw algn="t" blurRad="101600" dir="5400000" dist="50800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40" name="Rectangle 28"/>
          <p:cNvSpPr/>
          <p:nvPr/>
        </p:nvSpPr>
        <p:spPr>
          <a:xfrm rot="60000">
            <a:off x="4468872" y="605163"/>
            <a:ext cx="3788941" cy="5722296"/>
          </a:xfrm>
          <a:prstGeom prst="rect"/>
          <a:solidFill>
            <a:schemeClr val="bg1"/>
          </a:solidFill>
          <a:ln w="6350">
            <a:noFill/>
          </a:ln>
          <a:effectLst>
            <a:outerShdw algn="t" blurRad="101600" dir="5400000" dist="50800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641" name="Rectangle 29"/>
          <p:cNvSpPr/>
          <p:nvPr/>
        </p:nvSpPr>
        <p:spPr>
          <a:xfrm rot="60000">
            <a:off x="4464768" y="603920"/>
            <a:ext cx="3788941" cy="5722296"/>
          </a:xfrm>
          <a:prstGeom prst="rect"/>
          <a:blipFill rotWithShape="1" dpi="0">
            <a:blip xmlns:r="http://schemas.openxmlformats.org/officeDocument/2006/relationships" r:embed="rId1" cstate="print">
              <a:alphaModFix amt="20000"/>
              <a:grayscl/>
              <a:lum contrast="12000"/>
            </a:blip>
            <a:srcRect/>
            <a:tile algn="tl" flip="none" sx="100000" sy="100000" tx="0" ty="0"/>
          </a:blipFill>
          <a:ln w="6350">
            <a:noFill/>
          </a:ln>
          <a:effectLst>
            <a:outerShdw algn="t" blurRad="101600" dir="5400000" dist="50800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  <p:pic>
        <p:nvPicPr>
          <p:cNvPr id="2097191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2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/>
          <a:noFill/>
        </p:spPr>
      </p:pic>
      <p:pic>
        <p:nvPicPr>
          <p:cNvPr id="2097192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2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/>
          <a:noFill/>
        </p:spPr>
      </p:pic>
      <p:sp>
        <p:nvSpPr>
          <p:cNvPr id="104864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b="0" sz="2400"/>
            </a:lvl1pPr>
          </a:lstStyle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4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algn="tl" blurRad="88900" dir="2700000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indent="0" marL="0">
              <a:buNone/>
              <a:defRPr sz="24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104864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algn="ctr" indent="0" marL="0">
              <a:buNone/>
              <a:defRPr sz="16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4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p>
            <a:fld id="{EBDF0D21-2390-486F-8934-ECA0A10F7092}" type="datetimeFigureOut">
              <a:rPr lang="ru-RU" smtClean="0"/>
              <a:t>08.12.2017</a:t>
            </a:fld>
            <a:endParaRPr lang="ru-RU"/>
          </a:p>
        </p:txBody>
      </p:sp>
      <p:sp>
        <p:nvSpPr>
          <p:cNvPr id="104864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p>
            <a:endParaRPr lang="ru-RU"/>
          </a:p>
        </p:txBody>
      </p:sp>
      <p:sp>
        <p:nvSpPr>
          <p:cNvPr id="104864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p>
            <a:fld id="{7440A89A-574B-4F0F-9C34-D29D0FBE6D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Tm="10000" p14:dur="1600">
        <p14:prism isInverted="1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image" Target="../media/image1.jpeg"/><Relationship Id="rId13" Type="http://schemas.openxmlformats.org/officeDocument/2006/relationships/image" Target="../media/image2.png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1048576" name="Rectangle 7"/>
            <p:cNvSpPr/>
            <p:nvPr/>
          </p:nvSpPr>
          <p:spPr>
            <a:xfrm>
              <a:off x="0" y="0"/>
              <a:ext cx="7162800" cy="6858000"/>
            </a:xfrm>
            <a:prstGeom prst="rect"/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lang="en-US"/>
            </a:p>
          </p:txBody>
        </p:sp>
        <p:sp>
          <p:nvSpPr>
            <p:cNvPr id="1048577" name="Rectangle 8"/>
            <p:cNvSpPr/>
            <p:nvPr/>
          </p:nvSpPr>
          <p:spPr>
            <a:xfrm>
              <a:off x="1143000" y="0"/>
              <a:ext cx="8001000" cy="6858000"/>
            </a:xfrm>
            <a:prstGeom prst="rect"/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p>
              <a:pPr algn="ctr"/>
              <a:endParaRPr lang="en-US"/>
            </a:p>
          </p:txBody>
        </p:sp>
      </p:grpSp>
      <p:sp>
        <p:nvSpPr>
          <p:cNvPr id="1048578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579" name="Rectangle 10"/>
          <p:cNvSpPr/>
          <p:nvPr/>
        </p:nvSpPr>
        <p:spPr>
          <a:xfrm>
            <a:off x="731520" y="575310"/>
            <a:ext cx="7696200" cy="5715000"/>
          </a:xfrm>
          <a:prstGeom prst="rect"/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algn="t" blurRad="101600" dir="5400000" dist="50800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580" name="Rectangle 11"/>
          <p:cNvSpPr/>
          <p:nvPr/>
        </p:nvSpPr>
        <p:spPr>
          <a:xfrm>
            <a:off x="731520" y="576072"/>
            <a:ext cx="7696200" cy="5715000"/>
          </a:xfrm>
          <a:prstGeom prst="rect"/>
          <a:blipFill rotWithShape="1" dpi="0">
            <a:blip xmlns:r="http://schemas.openxmlformats.org/officeDocument/2006/relationships" r:embed="rId12" cstate="print">
              <a:alphaModFix amt="20000"/>
              <a:grayscl/>
              <a:lum contrast="12000"/>
            </a:blip>
            <a:srcRect/>
            <a:tile algn="tl" flip="none" sx="100000" sy="100000" tx="0" ty="0"/>
          </a:blipFill>
          <a:ln w="6350">
            <a:noFill/>
          </a:ln>
          <a:effectLst>
            <a:outerShdw algn="t" blurRad="101600" dir="5400000" dist="50800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  <p:pic>
        <p:nvPicPr>
          <p:cNvPr id="2097152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3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/>
          <a:noFill/>
        </p:spPr>
      </p:pic>
      <p:pic>
        <p:nvPicPr>
          <p:cNvPr id="209715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3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/>
          <a:noFill/>
        </p:spPr>
      </p:pic>
      <p:sp>
        <p:nvSpPr>
          <p:cNvPr id="1048581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582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/>
        </p:spPr>
        <p:txBody>
          <a:bodyPr anchor="t" bIns="45720" lIns="91440" rIns="91440" rtlCol="0" tIns="45720" vert="horz">
            <a:normAutofit/>
          </a:bodyPr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 lang="en-US"/>
          </a:p>
        </p:txBody>
      </p:sp>
      <p:sp>
        <p:nvSpPr>
          <p:cNvPr id="1048583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EBDF0D21-2390-486F-8934-ECA0A10F7092}" type="datetimeFigureOut">
              <a:rPr lang="ru-RU" smtClean="0"/>
              <a:t>08.12.2017</a:t>
            </a:fld>
            <a:endParaRPr lang="ru-RU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104858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440A89A-574B-4F0F-9C34-D29D0FBE6D56}" type="slidenum">
              <a:rPr lang="ru-RU" smtClean="0"/>
              <a:t>‹#›</a:t>
            </a:fld>
            <a:endParaRPr lang="ru-RU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</p:sldLayoutIdLst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Tm="10000" p14:dur="1600">
        <p14:prism isInverted="1"/>
      </p:transition>
    </mc:Choice>
    <mc:Fallback>
      <p:transition spd="slow">
        <p:fade/>
      </p:transition>
    </mc:Fallback>
  </mc:AlternateContent>
  <p:txStyles>
    <p:titleStyle>
      <a:lvl1pPr algn="ctr" defTabSz="914400" eaLnBrk="1" hangingPunct="1" latinLnBrk="0" rtl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algn="l" defTabSz="914400" eaLnBrk="1" hangingPunct="1" indent="-274320" latinLnBrk="0" marL="274320" rtl="0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74320" latinLnBrk="0" marL="640080" rtl="0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914400" rtl="0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280160" rtl="0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1645920" rtl="0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011680" rtl="0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377440" rtl="0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2743200" rtl="0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108960" rtl="0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7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image" Target="../media/image19.jpeg"/><Relationship Id="rId3" Type="http://schemas.openxmlformats.org/officeDocument/2006/relationships/image" Target="../media/image20.jpeg"/><Relationship Id="rId4" Type="http://schemas.openxmlformats.org/officeDocument/2006/relationships/slideLayout" Target="../slideLayouts/slideLayout7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image" Target="../media/image22.jpeg"/><Relationship Id="rId3" Type="http://schemas.openxmlformats.org/officeDocument/2006/relationships/slideLayout" Target="../slideLayouts/slideLayout7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image" Target="../media/image24.jpeg"/><Relationship Id="rId3" Type="http://schemas.openxmlformats.org/officeDocument/2006/relationships/slideLayout" Target="../slideLayouts/slideLayout7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image" Target="../media/image25.jpeg"/><Relationship Id="rId2" Type="http://schemas.openxmlformats.org/officeDocument/2006/relationships/image" Target="../media/image26.jpeg"/><Relationship Id="rId3" Type="http://schemas.openxmlformats.org/officeDocument/2006/relationships/image" Target="../media/image27.jpeg"/><Relationship Id="rId4" Type="http://schemas.openxmlformats.org/officeDocument/2006/relationships/slideLayout" Target="../slideLayouts/slideLayout7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image" Target="../media/image28.jpeg"/><Relationship Id="rId2" Type="http://schemas.openxmlformats.org/officeDocument/2006/relationships/image" Target="../media/image29.jpeg"/><Relationship Id="rId3" Type="http://schemas.openxmlformats.org/officeDocument/2006/relationships/slideLayout" Target="../slideLayouts/slideLayout7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image" Target="../media/image30.jpeg"/><Relationship Id="rId2" Type="http://schemas.openxmlformats.org/officeDocument/2006/relationships/slideLayout" Target="../slideLayouts/slideLayout7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image" Target="../media/image31.jpeg"/><Relationship Id="rId2" Type="http://schemas.openxmlformats.org/officeDocument/2006/relationships/image" Target="../media/image8.jpeg"/><Relationship Id="rId3" Type="http://schemas.openxmlformats.org/officeDocument/2006/relationships/slideLayout" Target="../slideLayouts/slideLayout7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image" Target="../media/image32.jpeg"/><Relationship Id="rId2" Type="http://schemas.openxmlformats.org/officeDocument/2006/relationships/image" Target="../media/image33.jpeg"/><Relationship Id="rId3" Type="http://schemas.openxmlformats.org/officeDocument/2006/relationships/slideLayout" Target="../slideLayouts/slideLayout7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image" Target="../media/image34.jpeg"/><Relationship Id="rId2" Type="http://schemas.openxmlformats.org/officeDocument/2006/relationships/image" Target="../media/image35.jpeg"/><Relationship Id="rId3" Type="http://schemas.openxmlformats.org/officeDocument/2006/relationships/slideLayout" Target="../slideLayouts/slideLayout7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image" Target="../media/image36.jpeg"/><Relationship Id="rId2" Type="http://schemas.openxmlformats.org/officeDocument/2006/relationships/slideLayout" Target="../slideLayouts/slideLayout7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slideLayout" Target="../slideLayouts/slideLayout7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image" Target="../media/image38.gif"/><Relationship Id="rId2" Type="http://schemas.openxmlformats.org/officeDocument/2006/relationships/slideLayout" Target="../slideLayouts/slideLayout7.xm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image" Target="../media/image7.jpeg"/><Relationship Id="rId3" Type="http://schemas.openxmlformats.org/officeDocument/2006/relationships/slideLayout" Target="../slideLayouts/slideLayout7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7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7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image" Target="../media/image11.jpeg"/><Relationship Id="rId3" Type="http://schemas.openxmlformats.org/officeDocument/2006/relationships/slideLayout" Target="../slideLayouts/slideLayout7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image" Target="../media/image13.jpeg"/><Relationship Id="rId3" Type="http://schemas.openxmlformats.org/officeDocument/2006/relationships/slideLayout" Target="../slideLayouts/slideLayout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image" Target="../media/image15.jpeg"/><Relationship Id="rId3" Type="http://schemas.openxmlformats.org/officeDocument/2006/relationships/slideLayout" Target="../slideLayouts/slideLayout7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image" Target="../media/image17.jpeg"/><Relationship Id="rId3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9" name="Заголовок 3"/>
          <p:cNvSpPr>
            <a:spLocks noGrp="1"/>
          </p:cNvSpPr>
          <p:nvPr>
            <p:ph type="title" idx="4294967295"/>
          </p:nvPr>
        </p:nvSpPr>
        <p:spPr>
          <a:xfrm>
            <a:off x="457200" y="160709"/>
            <a:ext cx="8229600" cy="1930400"/>
          </a:xfrm>
        </p:spPr>
        <p:txBody>
          <a:bodyPr>
            <a:normAutofit/>
          </a:bodyPr>
          <a:p>
            <a:r>
              <a:rPr dirty="0" i="1" lang="ru-RU" smtClean="0">
                <a:solidFill>
                  <a:srgbClr val="002060"/>
                </a:solidFill>
              </a:rPr>
              <a:t>Знакомство с профессией</a:t>
            </a:r>
            <a:br>
              <a:rPr dirty="0" i="1" lang="ru-RU" smtClean="0">
                <a:solidFill>
                  <a:srgbClr val="002060"/>
                </a:solidFill>
              </a:rPr>
            </a:br>
            <a:r>
              <a:rPr dirty="0" i="1" lang="ru-RU" smtClean="0">
                <a:solidFill>
                  <a:srgbClr val="002060"/>
                </a:solidFill>
              </a:rPr>
              <a:t>почтальон</a:t>
            </a:r>
            <a:endParaRPr dirty="0" i="1" lang="ru-RU">
              <a:solidFill>
                <a:srgbClr val="002060"/>
              </a:solidFill>
            </a:endParaRPr>
          </a:p>
        </p:txBody>
      </p:sp>
      <p:pic>
        <p:nvPicPr>
          <p:cNvPr id="2097154" name="Рисунок 5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4187330" y="1775268"/>
            <a:ext cx="3950839" cy="5080000"/>
          </a:xfrm>
          <a:prstGeom prst="rect"/>
        </p:spPr>
      </p:pic>
      <p:sp>
        <p:nvSpPr>
          <p:cNvPr id="1048590" name=""/>
          <p:cNvSpPr txBox="1"/>
          <p:nvPr/>
        </p:nvSpPr>
        <p:spPr>
          <a:xfrm rot="21569986">
            <a:off x="721410" y="3612453"/>
            <a:ext cx="4849968" cy="2606039"/>
          </a:xfrm>
          <a:prstGeom prst="rect"/>
        </p:spPr>
        <p:txBody>
          <a:bodyPr rtlCol="0" wrap="square">
            <a:spAutoFit/>
          </a:bodyPr>
          <a:p>
            <a:r>
              <a:rPr sz="2800" lang="ru">
                <a:solidFill>
                  <a:srgbClr val="002060"/>
                </a:solidFill>
              </a:rPr>
              <a:t>П</a:t>
            </a:r>
            <a:r>
              <a:rPr sz="2800" lang="ru">
                <a:solidFill>
                  <a:srgbClr val="002060"/>
                </a:solidFill>
              </a:rPr>
              <a:t>о</a:t>
            </a:r>
            <a:r>
              <a:rPr sz="2800" lang="ru">
                <a:solidFill>
                  <a:srgbClr val="002060"/>
                </a:solidFill>
              </a:rPr>
              <a:t>з</a:t>
            </a:r>
            <a:r>
              <a:rPr sz="2800" lang="ru">
                <a:solidFill>
                  <a:srgbClr val="002060"/>
                </a:solidFill>
              </a:rPr>
              <a:t>н</a:t>
            </a:r>
            <a:r>
              <a:rPr sz="2800" lang="ru">
                <a:solidFill>
                  <a:srgbClr val="002060"/>
                </a:solidFill>
              </a:rPr>
              <a:t>о</a:t>
            </a:r>
            <a:r>
              <a:rPr sz="2800" lang="ru">
                <a:solidFill>
                  <a:srgbClr val="002060"/>
                </a:solidFill>
              </a:rPr>
              <a:t>в</a:t>
            </a:r>
            <a:r>
              <a:rPr sz="2800" lang="ru">
                <a:solidFill>
                  <a:srgbClr val="002060"/>
                </a:solidFill>
              </a:rPr>
              <a:t>а</a:t>
            </a:r>
            <a:r>
              <a:rPr sz="2800" lang="ru">
                <a:solidFill>
                  <a:srgbClr val="002060"/>
                </a:solidFill>
              </a:rPr>
              <a:t>т</a:t>
            </a:r>
            <a:r>
              <a:rPr sz="2800" lang="ru">
                <a:solidFill>
                  <a:srgbClr val="002060"/>
                </a:solidFill>
              </a:rPr>
              <a:t>е</a:t>
            </a:r>
            <a:r>
              <a:rPr sz="2800" lang="ru">
                <a:solidFill>
                  <a:srgbClr val="002060"/>
                </a:solidFill>
              </a:rPr>
              <a:t>л</a:t>
            </a:r>
            <a:r>
              <a:rPr sz="2800" lang="ru">
                <a:solidFill>
                  <a:srgbClr val="002060"/>
                </a:solidFill>
              </a:rPr>
              <a:t>ь</a:t>
            </a:r>
            <a:r>
              <a:rPr sz="2800" lang="ru">
                <a:solidFill>
                  <a:srgbClr val="002060"/>
                </a:solidFill>
              </a:rPr>
              <a:t>н</a:t>
            </a:r>
            <a:r>
              <a:rPr sz="2800" lang="ru">
                <a:solidFill>
                  <a:srgbClr val="002060"/>
                </a:solidFill>
              </a:rPr>
              <a:t>о</a:t>
            </a:r>
            <a:r>
              <a:rPr altLang="ru" sz="2800" lang="en-US">
                <a:solidFill>
                  <a:srgbClr val="002060"/>
                </a:solidFill>
              </a:rPr>
              <a:t>-</a:t>
            </a:r>
            <a:r>
              <a:rPr altLang="ru" sz="2800" lang="ru">
                <a:solidFill>
                  <a:srgbClr val="002060"/>
                </a:solidFill>
              </a:rPr>
              <a:t>и</a:t>
            </a:r>
            <a:r>
              <a:rPr altLang="ru" sz="2800" lang="ru">
                <a:solidFill>
                  <a:srgbClr val="002060"/>
                </a:solidFill>
              </a:rPr>
              <a:t>с</a:t>
            </a:r>
            <a:r>
              <a:rPr altLang="ru" sz="2800" lang="ru">
                <a:solidFill>
                  <a:srgbClr val="002060"/>
                </a:solidFill>
              </a:rPr>
              <a:t>с</a:t>
            </a:r>
            <a:r>
              <a:rPr altLang="ru" sz="2800" lang="ru">
                <a:solidFill>
                  <a:srgbClr val="002060"/>
                </a:solidFill>
              </a:rPr>
              <a:t>л</a:t>
            </a:r>
            <a:r>
              <a:rPr altLang="ru" sz="2800" lang="ru">
                <a:solidFill>
                  <a:srgbClr val="002060"/>
                </a:solidFill>
              </a:rPr>
              <a:t>е</a:t>
            </a:r>
            <a:r>
              <a:rPr altLang="ru" sz="2800" lang="ru">
                <a:solidFill>
                  <a:srgbClr val="002060"/>
                </a:solidFill>
              </a:rPr>
              <a:t>д</a:t>
            </a:r>
            <a:r>
              <a:rPr altLang="ru" sz="2800" lang="ru">
                <a:solidFill>
                  <a:srgbClr val="002060"/>
                </a:solidFill>
              </a:rPr>
              <a:t>о</a:t>
            </a:r>
            <a:r>
              <a:rPr altLang="ru" sz="2800" lang="ru">
                <a:solidFill>
                  <a:srgbClr val="002060"/>
                </a:solidFill>
              </a:rPr>
              <a:t>в</a:t>
            </a:r>
            <a:r>
              <a:rPr altLang="ru" sz="2800" lang="ru">
                <a:solidFill>
                  <a:srgbClr val="002060"/>
                </a:solidFill>
              </a:rPr>
              <a:t>а</a:t>
            </a:r>
            <a:r>
              <a:rPr altLang="ru" sz="2800" lang="ru">
                <a:solidFill>
                  <a:srgbClr val="002060"/>
                </a:solidFill>
              </a:rPr>
              <a:t>т</a:t>
            </a:r>
            <a:r>
              <a:rPr altLang="ru" sz="2800" lang="ru">
                <a:solidFill>
                  <a:srgbClr val="002060"/>
                </a:solidFill>
              </a:rPr>
              <a:t>е</a:t>
            </a:r>
            <a:r>
              <a:rPr altLang="ru" sz="2800" lang="ru">
                <a:solidFill>
                  <a:srgbClr val="002060"/>
                </a:solidFill>
              </a:rPr>
              <a:t>л</a:t>
            </a:r>
            <a:r>
              <a:rPr altLang="ru" sz="2800" lang="ru">
                <a:solidFill>
                  <a:srgbClr val="002060"/>
                </a:solidFill>
              </a:rPr>
              <a:t>ь</a:t>
            </a:r>
            <a:r>
              <a:rPr altLang="ru" sz="2800" lang="ru">
                <a:solidFill>
                  <a:srgbClr val="002060"/>
                </a:solidFill>
              </a:rPr>
              <a:t>с</a:t>
            </a:r>
            <a:r>
              <a:rPr altLang="ru" sz="2800" lang="ru">
                <a:solidFill>
                  <a:srgbClr val="002060"/>
                </a:solidFill>
              </a:rPr>
              <a:t>к</a:t>
            </a:r>
            <a:r>
              <a:rPr altLang="ru" sz="2800" lang="ru">
                <a:solidFill>
                  <a:srgbClr val="002060"/>
                </a:solidFill>
              </a:rPr>
              <a:t>а</a:t>
            </a:r>
            <a:r>
              <a:rPr altLang="ru" sz="2800" lang="ru">
                <a:solidFill>
                  <a:srgbClr val="002060"/>
                </a:solidFill>
              </a:rPr>
              <a:t>я</a:t>
            </a:r>
            <a:r>
              <a:rPr altLang="ru" sz="2800" lang="en-US">
                <a:solidFill>
                  <a:srgbClr val="002060"/>
                </a:solidFill>
              </a:rPr>
              <a:t> </a:t>
            </a:r>
            <a:r>
              <a:rPr altLang="ru" sz="2800" lang="ru">
                <a:solidFill>
                  <a:srgbClr val="002060"/>
                </a:solidFill>
              </a:rPr>
              <a:t>д</a:t>
            </a:r>
            <a:r>
              <a:rPr altLang="ru" sz="2800" lang="ru">
                <a:solidFill>
                  <a:srgbClr val="002060"/>
                </a:solidFill>
              </a:rPr>
              <a:t>е</a:t>
            </a:r>
            <a:r>
              <a:rPr altLang="ru" sz="2800" lang="ru">
                <a:solidFill>
                  <a:srgbClr val="002060"/>
                </a:solidFill>
              </a:rPr>
              <a:t>я</a:t>
            </a:r>
            <a:r>
              <a:rPr altLang="ru" sz="2800" lang="ru">
                <a:solidFill>
                  <a:srgbClr val="002060"/>
                </a:solidFill>
              </a:rPr>
              <a:t>т</a:t>
            </a:r>
            <a:r>
              <a:rPr altLang="ru" sz="2800" lang="ru">
                <a:solidFill>
                  <a:srgbClr val="002060"/>
                </a:solidFill>
              </a:rPr>
              <a:t>е</a:t>
            </a:r>
            <a:r>
              <a:rPr altLang="ru" sz="2800" lang="ru">
                <a:solidFill>
                  <a:srgbClr val="002060"/>
                </a:solidFill>
              </a:rPr>
              <a:t>л</a:t>
            </a:r>
            <a:r>
              <a:rPr altLang="ru" sz="2800" lang="ru">
                <a:solidFill>
                  <a:srgbClr val="002060"/>
                </a:solidFill>
              </a:rPr>
              <a:t>ь</a:t>
            </a:r>
            <a:r>
              <a:rPr altLang="ru" sz="2800" lang="ru">
                <a:solidFill>
                  <a:srgbClr val="002060"/>
                </a:solidFill>
              </a:rPr>
              <a:t>н</a:t>
            </a:r>
            <a:r>
              <a:rPr altLang="ru" sz="2800" lang="ru">
                <a:solidFill>
                  <a:srgbClr val="002060"/>
                </a:solidFill>
              </a:rPr>
              <a:t>о</a:t>
            </a:r>
            <a:r>
              <a:rPr altLang="ru" sz="2800" lang="ru">
                <a:solidFill>
                  <a:srgbClr val="002060"/>
                </a:solidFill>
              </a:rPr>
              <a:t>с</a:t>
            </a:r>
            <a:r>
              <a:rPr altLang="ru" sz="2800" lang="ru">
                <a:solidFill>
                  <a:srgbClr val="002060"/>
                </a:solidFill>
              </a:rPr>
              <a:t>т</a:t>
            </a:r>
            <a:r>
              <a:rPr altLang="ru" sz="2800" lang="ru">
                <a:solidFill>
                  <a:srgbClr val="002060"/>
                </a:solidFill>
              </a:rPr>
              <a:t>ь</a:t>
            </a:r>
            <a:r>
              <a:rPr altLang="ru" sz="2800" lang="en-US">
                <a:solidFill>
                  <a:srgbClr val="002060"/>
                </a:solidFill>
              </a:rPr>
              <a:t> </a:t>
            </a:r>
            <a:r>
              <a:rPr altLang="ru" sz="2800" lang="ru">
                <a:solidFill>
                  <a:srgbClr val="002060"/>
                </a:solidFill>
              </a:rPr>
              <a:t>в</a:t>
            </a:r>
            <a:r>
              <a:rPr altLang="ru" sz="2800" lang="en-US">
                <a:solidFill>
                  <a:srgbClr val="002060"/>
                </a:solidFill>
              </a:rPr>
              <a:t> </a:t>
            </a:r>
            <a:r>
              <a:rPr altLang="ru" sz="2800" lang="ru">
                <a:solidFill>
                  <a:srgbClr val="002060"/>
                </a:solidFill>
              </a:rPr>
              <a:t>с</a:t>
            </a:r>
            <a:r>
              <a:rPr altLang="ru" sz="2800" lang="ru">
                <a:solidFill>
                  <a:srgbClr val="002060"/>
                </a:solidFill>
              </a:rPr>
              <a:t>р</a:t>
            </a:r>
            <a:r>
              <a:rPr altLang="ru" sz="2800" lang="ru">
                <a:solidFill>
                  <a:srgbClr val="002060"/>
                </a:solidFill>
              </a:rPr>
              <a:t>е</a:t>
            </a:r>
            <a:r>
              <a:rPr altLang="ru" sz="2800" lang="ru">
                <a:solidFill>
                  <a:srgbClr val="002060"/>
                </a:solidFill>
              </a:rPr>
              <a:t>д</a:t>
            </a:r>
            <a:r>
              <a:rPr altLang="ru" sz="2800" lang="ru">
                <a:solidFill>
                  <a:srgbClr val="002060"/>
                </a:solidFill>
              </a:rPr>
              <a:t>н</a:t>
            </a:r>
            <a:r>
              <a:rPr altLang="ru" sz="2800" lang="ru">
                <a:solidFill>
                  <a:srgbClr val="002060"/>
                </a:solidFill>
              </a:rPr>
              <a:t>е</a:t>
            </a:r>
            <a:r>
              <a:rPr altLang="ru" sz="2800" lang="ru">
                <a:solidFill>
                  <a:srgbClr val="002060"/>
                </a:solidFill>
              </a:rPr>
              <a:t>й</a:t>
            </a:r>
            <a:r>
              <a:rPr altLang="ru" sz="2800" lang="en-US">
                <a:solidFill>
                  <a:srgbClr val="002060"/>
                </a:solidFill>
              </a:rPr>
              <a:t> </a:t>
            </a:r>
            <a:r>
              <a:rPr altLang="ru" sz="2800" lang="ru">
                <a:solidFill>
                  <a:srgbClr val="002060"/>
                </a:solidFill>
              </a:rPr>
              <a:t>г</a:t>
            </a:r>
            <a:r>
              <a:rPr altLang="ru" sz="2800" lang="ru">
                <a:solidFill>
                  <a:srgbClr val="002060"/>
                </a:solidFill>
              </a:rPr>
              <a:t>р</a:t>
            </a:r>
            <a:r>
              <a:rPr altLang="ru" sz="2800" lang="ru">
                <a:solidFill>
                  <a:srgbClr val="002060"/>
                </a:solidFill>
              </a:rPr>
              <a:t>у</a:t>
            </a:r>
            <a:r>
              <a:rPr altLang="ru" sz="2800" lang="ru">
                <a:solidFill>
                  <a:srgbClr val="002060"/>
                </a:solidFill>
              </a:rPr>
              <a:t>п</a:t>
            </a:r>
            <a:r>
              <a:rPr altLang="ru" sz="2800" lang="ru">
                <a:solidFill>
                  <a:srgbClr val="002060"/>
                </a:solidFill>
              </a:rPr>
              <a:t>п</a:t>
            </a:r>
            <a:r>
              <a:rPr altLang="ru" sz="2800" lang="ru">
                <a:solidFill>
                  <a:srgbClr val="002060"/>
                </a:solidFill>
              </a:rPr>
              <a:t>е</a:t>
            </a:r>
            <a:endParaRPr sz="2800" lang="ru-RU">
              <a:solidFill>
                <a:srgbClr val="002060"/>
              </a:solidFill>
            </a:endParaRPr>
          </a:p>
          <a:p>
            <a:r>
              <a:rPr altLang="ru" sz="2800" lang="ru">
                <a:solidFill>
                  <a:srgbClr val="002060"/>
                </a:solidFill>
              </a:rPr>
              <a:t>Т</a:t>
            </a:r>
            <a:r>
              <a:rPr altLang="ru" sz="2800" lang="ru">
                <a:solidFill>
                  <a:srgbClr val="002060"/>
                </a:solidFill>
              </a:rPr>
              <a:t>е</a:t>
            </a:r>
            <a:r>
              <a:rPr altLang="ru" sz="2800" lang="ru">
                <a:solidFill>
                  <a:srgbClr val="002060"/>
                </a:solidFill>
              </a:rPr>
              <a:t>м</a:t>
            </a:r>
            <a:r>
              <a:rPr altLang="ru" sz="2800" lang="ru">
                <a:solidFill>
                  <a:srgbClr val="002060"/>
                </a:solidFill>
              </a:rPr>
              <a:t>а</a:t>
            </a:r>
            <a:r>
              <a:rPr altLang="ru" sz="2800" lang="ru">
                <a:solidFill>
                  <a:srgbClr val="002060"/>
                </a:solidFill>
              </a:rPr>
              <a:t>т</a:t>
            </a:r>
            <a:r>
              <a:rPr altLang="ru" sz="2800" lang="ru">
                <a:solidFill>
                  <a:srgbClr val="002060"/>
                </a:solidFill>
              </a:rPr>
              <a:t>и</a:t>
            </a:r>
            <a:r>
              <a:rPr altLang="ru" sz="2800" lang="ru">
                <a:solidFill>
                  <a:srgbClr val="002060"/>
                </a:solidFill>
              </a:rPr>
              <a:t>ч</a:t>
            </a:r>
            <a:r>
              <a:rPr altLang="ru" sz="2800" lang="ru">
                <a:solidFill>
                  <a:srgbClr val="002060"/>
                </a:solidFill>
              </a:rPr>
              <a:t>е</a:t>
            </a:r>
            <a:r>
              <a:rPr altLang="ru" sz="2800" lang="ru">
                <a:solidFill>
                  <a:srgbClr val="002060"/>
                </a:solidFill>
              </a:rPr>
              <a:t>с</a:t>
            </a:r>
            <a:r>
              <a:rPr altLang="ru" sz="2800" lang="ru">
                <a:solidFill>
                  <a:srgbClr val="002060"/>
                </a:solidFill>
              </a:rPr>
              <a:t>к</a:t>
            </a:r>
            <a:r>
              <a:rPr altLang="ru" sz="2800" lang="ru">
                <a:solidFill>
                  <a:srgbClr val="002060"/>
                </a:solidFill>
              </a:rPr>
              <a:t>а</a:t>
            </a:r>
            <a:r>
              <a:rPr altLang="ru" sz="2800" lang="ru">
                <a:solidFill>
                  <a:srgbClr val="002060"/>
                </a:solidFill>
              </a:rPr>
              <a:t>я</a:t>
            </a:r>
            <a:r>
              <a:rPr altLang="ru" sz="2800" lang="en-US">
                <a:solidFill>
                  <a:srgbClr val="002060"/>
                </a:solidFill>
              </a:rPr>
              <a:t> </a:t>
            </a:r>
            <a:r>
              <a:rPr altLang="ru" sz="2800" lang="ru">
                <a:solidFill>
                  <a:srgbClr val="002060"/>
                </a:solidFill>
              </a:rPr>
              <a:t>н</a:t>
            </a:r>
            <a:r>
              <a:rPr altLang="ru" sz="2800" lang="ru">
                <a:solidFill>
                  <a:srgbClr val="002060"/>
                </a:solidFill>
              </a:rPr>
              <a:t>е</a:t>
            </a:r>
            <a:r>
              <a:rPr altLang="ru" sz="2800" lang="ru">
                <a:solidFill>
                  <a:srgbClr val="002060"/>
                </a:solidFill>
              </a:rPr>
              <a:t>д</a:t>
            </a:r>
            <a:r>
              <a:rPr altLang="ru" sz="2800" lang="ru">
                <a:solidFill>
                  <a:srgbClr val="002060"/>
                </a:solidFill>
              </a:rPr>
              <a:t>е</a:t>
            </a:r>
            <a:r>
              <a:rPr altLang="ru" sz="2800" lang="ru">
                <a:solidFill>
                  <a:srgbClr val="002060"/>
                </a:solidFill>
              </a:rPr>
              <a:t>л</a:t>
            </a:r>
            <a:r>
              <a:rPr altLang="ru" sz="2800" lang="ru">
                <a:solidFill>
                  <a:srgbClr val="002060"/>
                </a:solidFill>
              </a:rPr>
              <a:t>я</a:t>
            </a:r>
            <a:r>
              <a:rPr altLang="ru" sz="2800" lang="en-US">
                <a:solidFill>
                  <a:srgbClr val="002060"/>
                </a:solidFill>
              </a:rPr>
              <a:t> </a:t>
            </a:r>
            <a:r>
              <a:rPr altLang="ru" sz="2800" lang="ru">
                <a:solidFill>
                  <a:srgbClr val="002060"/>
                </a:solidFill>
              </a:rPr>
              <a:t>Пра</a:t>
            </a:r>
            <a:r>
              <a:rPr altLang="ru" sz="2800" lang="ru">
                <a:solidFill>
                  <a:srgbClr val="002060"/>
                </a:solidFill>
              </a:rPr>
              <a:t>з</a:t>
            </a:r>
            <a:r>
              <a:rPr altLang="ru" sz="2800" lang="ru">
                <a:solidFill>
                  <a:srgbClr val="002060"/>
                </a:solidFill>
              </a:rPr>
              <a:t>д</a:t>
            </a:r>
            <a:r>
              <a:rPr altLang="ru" sz="2800" lang="ru">
                <a:solidFill>
                  <a:srgbClr val="002060"/>
                </a:solidFill>
              </a:rPr>
              <a:t>н</a:t>
            </a:r>
            <a:r>
              <a:rPr altLang="ru" sz="2800" lang="ru">
                <a:solidFill>
                  <a:srgbClr val="002060"/>
                </a:solidFill>
              </a:rPr>
              <a:t>ичная</a:t>
            </a:r>
            <a:r>
              <a:rPr altLang="ru" sz="2800" lang="en-US">
                <a:solidFill>
                  <a:srgbClr val="002060"/>
                </a:solidFill>
              </a:rPr>
              <a:t> </a:t>
            </a:r>
            <a:r>
              <a:rPr altLang="ru" sz="2800" lang="ru">
                <a:solidFill>
                  <a:srgbClr val="002060"/>
                </a:solidFill>
              </a:rPr>
              <a:t>почта</a:t>
            </a:r>
            <a:r>
              <a:rPr altLang="ru" sz="2800" lang="en-US">
                <a:solidFill>
                  <a:srgbClr val="002060"/>
                </a:solidFill>
              </a:rPr>
              <a:t> </a:t>
            </a:r>
            <a:endParaRPr sz="2800" lang="ru-RU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Tm="10000" p14:dur="1600">
        <p14:prism isInverted="1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9" name="Прямоугольник 1"/>
          <p:cNvSpPr/>
          <p:nvPr/>
        </p:nvSpPr>
        <p:spPr>
          <a:xfrm>
            <a:off x="1043609" y="908720"/>
            <a:ext cx="3987748" cy="646331"/>
          </a:xfrm>
          <a:prstGeom prst="rect"/>
        </p:spPr>
        <p:txBody>
          <a:bodyPr wrap="square">
            <a:spAutoFit/>
          </a:bodyPr>
          <a:p>
            <a:r>
              <a:rPr b="0" dirty="0" sz="3600" i="1" lang="ru-RU" smtClean="0">
                <a:solidFill>
                  <a:srgbClr val="002060"/>
                </a:solidFill>
                <a:effectLst/>
                <a:latin typeface="Open Sans"/>
              </a:rPr>
              <a:t>Газеты</a:t>
            </a:r>
            <a:endParaRPr dirty="0" sz="3600" i="1" lang="ru-RU">
              <a:solidFill>
                <a:srgbClr val="002060"/>
              </a:solidFill>
            </a:endParaRPr>
          </a:p>
        </p:txBody>
      </p:sp>
      <p:pic>
        <p:nvPicPr>
          <p:cNvPr id="2097167" name="Рисунок 2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07504" y="1791592"/>
            <a:ext cx="4064000" cy="3077567"/>
          </a:xfrm>
          <a:prstGeom prst="rect"/>
        </p:spPr>
      </p:pic>
      <p:pic>
        <p:nvPicPr>
          <p:cNvPr id="2097168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4738157" y="3645024"/>
            <a:ext cx="4089980" cy="2822448"/>
          </a:xfrm>
          <a:prstGeom prst="rect"/>
        </p:spPr>
      </p:pic>
      <p:pic>
        <p:nvPicPr>
          <p:cNvPr id="2097169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3" cstate="print"/>
          <a:stretch>
            <a:fillRect/>
          </a:stretch>
        </p:blipFill>
        <p:spPr>
          <a:xfrm>
            <a:off x="4716016" y="730307"/>
            <a:ext cx="4112121" cy="2741414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Tm="10000" p14:dur="1600">
        <p14:prism isInverted="1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0" name="Прямоугольник 1"/>
          <p:cNvSpPr/>
          <p:nvPr/>
        </p:nvSpPr>
        <p:spPr>
          <a:xfrm>
            <a:off x="1043608" y="908720"/>
            <a:ext cx="4157571" cy="646331"/>
          </a:xfrm>
          <a:prstGeom prst="rect"/>
        </p:spPr>
        <p:txBody>
          <a:bodyPr wrap="square">
            <a:spAutoFit/>
          </a:bodyPr>
          <a:p>
            <a:r>
              <a:rPr b="0" dirty="0" sz="3600" i="1" lang="ru-RU" smtClean="0">
                <a:solidFill>
                  <a:srgbClr val="002060"/>
                </a:solidFill>
                <a:effectLst/>
                <a:latin typeface="Open Sans"/>
              </a:rPr>
              <a:t>Журналы</a:t>
            </a:r>
            <a:r>
              <a:rPr b="0" dirty="0" i="0" lang="ru-RU" smtClean="0">
                <a:solidFill>
                  <a:srgbClr val="000000"/>
                </a:solidFill>
                <a:effectLst/>
                <a:latin typeface="Open Sans"/>
              </a:rPr>
              <a:t> </a:t>
            </a:r>
            <a:endParaRPr dirty="0" lang="ru-RU"/>
          </a:p>
        </p:txBody>
      </p:sp>
      <p:pic>
        <p:nvPicPr>
          <p:cNvPr id="2097170" name="Рисунок 2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209092" y="1772816"/>
            <a:ext cx="3996444" cy="2664296"/>
          </a:xfrm>
          <a:prstGeom prst="rect"/>
        </p:spPr>
      </p:pic>
      <p:pic>
        <p:nvPicPr>
          <p:cNvPr id="2097171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4427984" y="3573016"/>
            <a:ext cx="4214504" cy="2807845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Tm="10000" p14:dur="1600">
        <p14:prism isInverted="1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1" name="Прямоугольник 1"/>
          <p:cNvSpPr/>
          <p:nvPr/>
        </p:nvSpPr>
        <p:spPr>
          <a:xfrm>
            <a:off x="971600" y="836712"/>
            <a:ext cx="4232945" cy="646331"/>
          </a:xfrm>
          <a:prstGeom prst="rect"/>
        </p:spPr>
        <p:txBody>
          <a:bodyPr wrap="square">
            <a:spAutoFit/>
          </a:bodyPr>
          <a:p>
            <a:r>
              <a:rPr b="0" dirty="0" sz="3600" i="1" lang="ru-RU" smtClean="0">
                <a:solidFill>
                  <a:srgbClr val="002060"/>
                </a:solidFill>
                <a:effectLst/>
                <a:latin typeface="Open Sans"/>
              </a:rPr>
              <a:t>Открытки </a:t>
            </a:r>
            <a:endParaRPr dirty="0" sz="3600" i="1" lang="ru-RU">
              <a:solidFill>
                <a:srgbClr val="002060"/>
              </a:solidFill>
            </a:endParaRPr>
          </a:p>
        </p:txBody>
      </p:sp>
      <p:pic>
        <p:nvPicPr>
          <p:cNvPr id="2097172" name="Рисунок 2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4339372" y="404664"/>
            <a:ext cx="3864580" cy="2880320"/>
          </a:xfrm>
          <a:prstGeom prst="rect"/>
        </p:spPr>
      </p:pic>
      <p:pic>
        <p:nvPicPr>
          <p:cNvPr id="2097173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251520" y="3501008"/>
            <a:ext cx="5039928" cy="2920494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Tm="10000" p14:dur="1600">
        <p14:prism isInverted="1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2" name="Прямоугольник 1"/>
          <p:cNvSpPr/>
          <p:nvPr/>
        </p:nvSpPr>
        <p:spPr>
          <a:xfrm>
            <a:off x="1475655" y="1303893"/>
            <a:ext cx="3597443" cy="646331"/>
          </a:xfrm>
          <a:prstGeom prst="rect"/>
        </p:spPr>
        <p:txBody>
          <a:bodyPr wrap="square">
            <a:spAutoFit/>
          </a:bodyPr>
          <a:p>
            <a:r>
              <a:rPr b="0" dirty="0" sz="3600" i="1" lang="ru-RU" smtClean="0">
                <a:solidFill>
                  <a:srgbClr val="002060"/>
                </a:solidFill>
                <a:effectLst/>
                <a:latin typeface="Open Sans"/>
              </a:rPr>
              <a:t>Письма</a:t>
            </a:r>
            <a:endParaRPr dirty="0" sz="3600" i="1" lang="ru-RU">
              <a:solidFill>
                <a:srgbClr val="002060"/>
              </a:solidFill>
            </a:endParaRPr>
          </a:p>
        </p:txBody>
      </p:sp>
      <p:pic>
        <p:nvPicPr>
          <p:cNvPr id="2097174" name="Рисунок 2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4611843" y="99365"/>
            <a:ext cx="3613584" cy="2409056"/>
          </a:xfrm>
          <a:prstGeom prst="rect"/>
        </p:spPr>
      </p:pic>
      <p:pic>
        <p:nvPicPr>
          <p:cNvPr id="2097175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323528" y="3501008"/>
            <a:ext cx="4090772" cy="3072090"/>
          </a:xfrm>
          <a:prstGeom prst="rect"/>
        </p:spPr>
      </p:pic>
      <p:pic>
        <p:nvPicPr>
          <p:cNvPr id="2097176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4856694" y="3212976"/>
            <a:ext cx="4097527" cy="2448272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Tm="10000" p14:dur="1600">
        <p14:prism isInverted="1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3" name="Прямоугольник 1"/>
          <p:cNvSpPr/>
          <p:nvPr/>
        </p:nvSpPr>
        <p:spPr>
          <a:xfrm>
            <a:off x="1115616" y="908720"/>
            <a:ext cx="4536808" cy="1158240"/>
          </a:xfrm>
          <a:prstGeom prst="rect"/>
        </p:spPr>
        <p:txBody>
          <a:bodyPr wrap="square">
            <a:spAutoFit/>
          </a:bodyPr>
          <a:p>
            <a:r>
              <a:rPr b="0" dirty="0" sz="3600" i="1" lang="ru-RU" smtClean="0">
                <a:solidFill>
                  <a:srgbClr val="002060"/>
                </a:solidFill>
                <a:effectLst/>
                <a:latin typeface="Open Sans"/>
              </a:rPr>
              <a:t>Сумка </a:t>
            </a:r>
          </a:p>
          <a:p>
            <a:r>
              <a:rPr b="0" dirty="0" sz="3600" i="1" lang="ru-RU" smtClean="0">
                <a:solidFill>
                  <a:srgbClr val="002060"/>
                </a:solidFill>
                <a:effectLst/>
                <a:latin typeface="Open Sans"/>
              </a:rPr>
              <a:t>почтальона</a:t>
            </a:r>
            <a:endParaRPr dirty="0" sz="3600" i="1" lang="ru-RU">
              <a:solidFill>
                <a:srgbClr val="002060"/>
              </a:solidFill>
            </a:endParaRPr>
          </a:p>
        </p:txBody>
      </p:sp>
      <p:pic>
        <p:nvPicPr>
          <p:cNvPr id="2097177" name="Рисунок 2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47960" y="2636912"/>
            <a:ext cx="4064000" cy="4064000"/>
          </a:xfrm>
          <a:prstGeom prst="rect"/>
        </p:spPr>
      </p:pic>
      <p:pic>
        <p:nvPicPr>
          <p:cNvPr id="2097178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4211960" y="764704"/>
            <a:ext cx="4860032" cy="3238756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Tm="10000" p14:dur="1600">
        <p14:prism isInverted="1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Прямоугольник 1"/>
          <p:cNvSpPr/>
          <p:nvPr/>
        </p:nvSpPr>
        <p:spPr>
          <a:xfrm>
            <a:off x="1547664" y="836712"/>
            <a:ext cx="5832648" cy="3761740"/>
          </a:xfrm>
          <a:prstGeom prst="rect"/>
        </p:spPr>
        <p:txBody>
          <a:bodyPr wrap="square">
            <a:spAutoFit/>
          </a:bodyPr>
          <a:p>
            <a:r>
              <a:rPr b="0" dirty="0" sz="2800" i="1" lang="ru-RU" smtClean="0">
                <a:solidFill>
                  <a:srgbClr val="002060"/>
                </a:solidFill>
                <a:effectLst/>
                <a:latin typeface="Open Sans"/>
              </a:rPr>
              <a:t>Пальчиковая гимнастика </a:t>
            </a:r>
          </a:p>
          <a:p>
            <a:r>
              <a:rPr b="0" dirty="0" sz="2000" i="1" lang="ru-RU" smtClean="0">
                <a:solidFill>
                  <a:srgbClr val="002060"/>
                </a:solidFill>
                <a:effectLst/>
                <a:latin typeface="Open Sans"/>
              </a:rPr>
              <a:t>«Что принес нам почтальон?» </a:t>
            </a:r>
          </a:p>
          <a:p>
            <a:endParaRPr b="0" dirty="0" sz="2000" i="1" lang="ru-RU" smtClean="0">
              <a:solidFill>
                <a:srgbClr val="002060"/>
              </a:solidFill>
              <a:effectLst/>
              <a:latin typeface="Open Sans"/>
            </a:endParaRPr>
          </a:p>
          <a:p>
            <a:r>
              <a:rPr b="0" dirty="0" sz="2000" i="1" lang="ru-RU" smtClean="0">
                <a:solidFill>
                  <a:srgbClr val="002060"/>
                </a:solidFill>
                <a:effectLst/>
                <a:latin typeface="Open Sans"/>
              </a:rPr>
              <a:t>Что принес нам почтальон? </a:t>
            </a:r>
            <a:r>
              <a:rPr dirty="0" sz="1400" i="1" lang="ru-RU" smtClean="0">
                <a:solidFill>
                  <a:srgbClr val="002060"/>
                </a:solidFill>
                <a:latin typeface="Open Sans"/>
              </a:rPr>
              <a:t>(СЖИМАЮТ И РАЗЖИМАЮТ КУЛАЧКИ)</a:t>
            </a:r>
            <a:endParaRPr b="0" dirty="0" sz="1400" i="1" lang="ru-RU" smtClean="0">
              <a:solidFill>
                <a:srgbClr val="002060"/>
              </a:solidFill>
              <a:effectLst/>
              <a:latin typeface="Open Sans"/>
            </a:endParaRPr>
          </a:p>
          <a:p>
            <a:r>
              <a:rPr b="0" dirty="0" sz="2000" i="1" lang="ru-RU" smtClean="0">
                <a:solidFill>
                  <a:srgbClr val="002060"/>
                </a:solidFill>
                <a:effectLst/>
                <a:latin typeface="Open Sans"/>
              </a:rPr>
              <a:t>С толстой сумкой ходит он. </a:t>
            </a:r>
            <a:r>
              <a:rPr dirty="0" sz="1400" i="1" lang="ru-RU" smtClean="0">
                <a:solidFill>
                  <a:srgbClr val="002060"/>
                </a:solidFill>
                <a:latin typeface="Open Sans"/>
              </a:rPr>
              <a:t>(«ШАГАЮТ «ПАЛЬЧИКАМИ ПО СТОЛУ)</a:t>
            </a:r>
            <a:endParaRPr b="0" dirty="0" sz="1400" i="1" lang="ru-RU" smtClean="0">
              <a:solidFill>
                <a:srgbClr val="002060"/>
              </a:solidFill>
              <a:effectLst/>
              <a:latin typeface="Open Sans"/>
            </a:endParaRPr>
          </a:p>
          <a:p>
            <a:r>
              <a:rPr b="0" dirty="0" sz="2000" i="1" lang="ru-RU" smtClean="0">
                <a:solidFill>
                  <a:srgbClr val="002060"/>
                </a:solidFill>
                <a:effectLst/>
                <a:latin typeface="Open Sans"/>
              </a:rPr>
              <a:t>Перевод, журнал, газету, </a:t>
            </a:r>
            <a:r>
              <a:rPr b="0" dirty="0" sz="1400" i="1" lang="ru-RU" smtClean="0">
                <a:solidFill>
                  <a:srgbClr val="002060"/>
                </a:solidFill>
                <a:effectLst/>
                <a:latin typeface="Open Sans"/>
              </a:rPr>
              <a:t>(НА КАЖДОЕ НАИМЕНОВАНИЕЗАГИБАЮТ ПО ОДНОМУ ПАЛЬЧИКУ, НАЧИНЯ С БОЛЬШОГО)</a:t>
            </a:r>
          </a:p>
          <a:p>
            <a:r>
              <a:rPr b="0" dirty="0" sz="2000" i="1" lang="ru-RU" smtClean="0">
                <a:solidFill>
                  <a:srgbClr val="002060"/>
                </a:solidFill>
                <a:effectLst/>
                <a:latin typeface="Open Sans"/>
              </a:rPr>
              <a:t>В бандероли две кассеты </a:t>
            </a:r>
          </a:p>
          <a:p>
            <a:r>
              <a:rPr b="0" dirty="0" sz="2000" i="1" lang="ru-RU" smtClean="0">
                <a:solidFill>
                  <a:srgbClr val="002060"/>
                </a:solidFill>
                <a:effectLst/>
                <a:latin typeface="Open Sans"/>
              </a:rPr>
              <a:t>И письмо от тети Вали, </a:t>
            </a:r>
          </a:p>
          <a:p>
            <a:r>
              <a:rPr b="0" dirty="0" sz="2000" i="1" lang="ru-RU" smtClean="0">
                <a:solidFill>
                  <a:srgbClr val="002060"/>
                </a:solidFill>
                <a:effectLst/>
                <a:latin typeface="Open Sans"/>
              </a:rPr>
              <a:t>Чтоб ее приезда ждали. </a:t>
            </a:r>
            <a:endParaRPr dirty="0" sz="2000" i="1" lang="ru-RU">
              <a:solidFill>
                <a:srgbClr val="002060"/>
              </a:solidFill>
            </a:endParaRPr>
          </a:p>
        </p:txBody>
      </p:sp>
      <p:pic>
        <p:nvPicPr>
          <p:cNvPr id="2097179" name="Рисунок 2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5871356" y="3573016"/>
            <a:ext cx="3017912" cy="3017912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Tm="10000" p14:dur="1600">
        <p14:prism isInverted="1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5" name="Прямоугольник 1"/>
          <p:cNvSpPr/>
          <p:nvPr/>
        </p:nvSpPr>
        <p:spPr>
          <a:xfrm>
            <a:off x="1043608" y="908721"/>
            <a:ext cx="5814392" cy="707886"/>
          </a:xfrm>
          <a:prstGeom prst="rect"/>
        </p:spPr>
        <p:txBody>
          <a:bodyPr wrap="square">
            <a:spAutoFit/>
          </a:bodyPr>
          <a:p>
            <a:r>
              <a:rPr b="0" dirty="0" sz="2000" i="1" lang="ru-RU" smtClean="0">
                <a:solidFill>
                  <a:srgbClr val="002060"/>
                </a:solidFill>
                <a:effectLst/>
                <a:latin typeface="Open Sans"/>
              </a:rPr>
              <a:t>Куда несёт почтальон все газеты, журналы, письма? </a:t>
            </a:r>
            <a:endParaRPr dirty="0" sz="2000" i="1" lang="ru-RU">
              <a:solidFill>
                <a:srgbClr val="002060"/>
              </a:solidFill>
            </a:endParaRPr>
          </a:p>
        </p:txBody>
      </p:sp>
      <p:pic>
        <p:nvPicPr>
          <p:cNvPr id="2097180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395536" y="3068960"/>
            <a:ext cx="4226494" cy="3317798"/>
          </a:xfrm>
          <a:prstGeom prst="rect"/>
        </p:spPr>
      </p:pic>
      <p:pic>
        <p:nvPicPr>
          <p:cNvPr id="2097181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5148064" y="1484784"/>
            <a:ext cx="3044276" cy="4052269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Tm="10000" p14:dur="1600">
        <p14:prism isInverted="1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6" name="Прямоугольник 1"/>
          <p:cNvSpPr/>
          <p:nvPr/>
        </p:nvSpPr>
        <p:spPr>
          <a:xfrm>
            <a:off x="1187624" y="908720"/>
            <a:ext cx="5670376" cy="1015663"/>
          </a:xfrm>
          <a:prstGeom prst="rect"/>
        </p:spPr>
        <p:txBody>
          <a:bodyPr wrap="square">
            <a:spAutoFit/>
          </a:bodyPr>
          <a:p>
            <a:r>
              <a:rPr b="0" dirty="0" sz="2000" i="1" lang="ru-RU" smtClean="0">
                <a:solidFill>
                  <a:srgbClr val="002060"/>
                </a:solidFill>
                <a:effectLst/>
                <a:latin typeface="Open Sans"/>
              </a:rPr>
              <a:t>Он несёт их адресатам. Он пойдет в подъезд или подойдёт к дому, и опустит письмо, открытку, газету в почтовый ящик. </a:t>
            </a:r>
            <a:endParaRPr dirty="0" sz="2000" i="1" lang="ru-RU">
              <a:solidFill>
                <a:srgbClr val="002060"/>
              </a:solidFill>
            </a:endParaRPr>
          </a:p>
        </p:txBody>
      </p:sp>
      <p:pic>
        <p:nvPicPr>
          <p:cNvPr id="2097182" name="Рисунок 2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323528" y="3104964"/>
            <a:ext cx="4613535" cy="3448422"/>
          </a:xfrm>
          <a:prstGeom prst="rect"/>
        </p:spPr>
      </p:pic>
      <p:pic>
        <p:nvPicPr>
          <p:cNvPr id="2097183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5148064" y="2060848"/>
            <a:ext cx="3741625" cy="2880320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Tm="10000" p14:dur="1600">
        <p14:prism isInverted="1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7" name="Прямоугольник 1"/>
          <p:cNvSpPr/>
          <p:nvPr/>
        </p:nvSpPr>
        <p:spPr>
          <a:xfrm>
            <a:off x="971600" y="836712"/>
            <a:ext cx="5140878" cy="1285240"/>
          </a:xfrm>
          <a:prstGeom prst="rect"/>
        </p:spPr>
        <p:txBody>
          <a:bodyPr wrap="square">
            <a:spAutoFit/>
          </a:bodyPr>
          <a:p>
            <a:r>
              <a:rPr b="0" dirty="0" sz="4000" i="1" lang="ru-RU" smtClean="0">
                <a:solidFill>
                  <a:srgbClr val="002060"/>
                </a:solidFill>
                <a:effectLst/>
                <a:latin typeface="Open Sans"/>
              </a:rPr>
              <a:t>Почтовые </a:t>
            </a:r>
          </a:p>
          <a:p>
            <a:r>
              <a:rPr b="0" dirty="0" sz="4000" i="1" lang="ru-RU" smtClean="0">
                <a:solidFill>
                  <a:srgbClr val="002060"/>
                </a:solidFill>
                <a:effectLst/>
                <a:latin typeface="Open Sans"/>
              </a:rPr>
              <a:t>ящики</a:t>
            </a:r>
            <a:r>
              <a:rPr b="0" dirty="0" i="0" lang="ru-RU" smtClean="0">
                <a:solidFill>
                  <a:srgbClr val="000000"/>
                </a:solidFill>
                <a:effectLst/>
                <a:latin typeface="Open Sans"/>
              </a:rPr>
              <a:t> </a:t>
            </a:r>
            <a:endParaRPr dirty="0" lang="ru-RU"/>
          </a:p>
        </p:txBody>
      </p:sp>
      <p:pic>
        <p:nvPicPr>
          <p:cNvPr id="2097184" name="Рисунок 2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4067944" y="799570"/>
            <a:ext cx="4890120" cy="3080776"/>
          </a:xfrm>
          <a:prstGeom prst="rect"/>
        </p:spPr>
      </p:pic>
      <p:pic>
        <p:nvPicPr>
          <p:cNvPr id="2097185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323528" y="3808102"/>
            <a:ext cx="4146798" cy="2764532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Tm="10000" p14:dur="1600">
        <p14:prism isInverted="1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8" name="Прямоугольник 1"/>
          <p:cNvSpPr/>
          <p:nvPr/>
        </p:nvSpPr>
        <p:spPr>
          <a:xfrm>
            <a:off x="1043608" y="908720"/>
            <a:ext cx="5814392" cy="1631216"/>
          </a:xfrm>
          <a:prstGeom prst="rect"/>
        </p:spPr>
        <p:txBody>
          <a:bodyPr wrap="square">
            <a:spAutoFit/>
          </a:bodyPr>
          <a:p>
            <a:r>
              <a:rPr b="0" dirty="0" sz="2000" i="1" lang="ru-RU" smtClean="0">
                <a:solidFill>
                  <a:srgbClr val="002060"/>
                </a:solidFill>
                <a:effectLst/>
                <a:latin typeface="Open Sans"/>
              </a:rPr>
              <a:t>Труд почтальона очень нужный, но тяжёлый.</a:t>
            </a:r>
          </a:p>
          <a:p>
            <a:r>
              <a:rPr b="0" dirty="0" sz="2000" i="1" lang="ru-RU" smtClean="0">
                <a:solidFill>
                  <a:srgbClr val="002060"/>
                </a:solidFill>
                <a:effectLst/>
                <a:latin typeface="Open Sans"/>
              </a:rPr>
              <a:t> С.Я Маршак так писал о почтальоне: «Честь и слава почтальонам утомлённым, запылённым. Честь и слава почтальонам с толстой сумкой на ремне. </a:t>
            </a:r>
            <a:endParaRPr dirty="0" sz="2000" i="1" lang="ru-RU">
              <a:solidFill>
                <a:srgbClr val="002060"/>
              </a:solidFill>
            </a:endParaRPr>
          </a:p>
        </p:txBody>
      </p:sp>
      <p:pic>
        <p:nvPicPr>
          <p:cNvPr id="2097186" name="Рисунок 2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3275856" y="3068960"/>
            <a:ext cx="5436096" cy="3397560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Tm="10000" p14:dur="1600">
        <p14:prism isInverted="1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1" name="Прямоугольник 1"/>
          <p:cNvSpPr/>
          <p:nvPr/>
        </p:nvSpPr>
        <p:spPr>
          <a:xfrm>
            <a:off x="1043608" y="1124744"/>
            <a:ext cx="5814392" cy="1996441"/>
          </a:xfrm>
          <a:prstGeom prst="rect"/>
        </p:spPr>
        <p:txBody>
          <a:bodyPr wrap="square">
            <a:spAutoFit/>
          </a:bodyPr>
          <a:p>
            <a:r>
              <a:rPr dirty="0" sz="2800" i="1" lang="ru-RU" smtClean="0">
                <a:solidFill>
                  <a:srgbClr val="002060"/>
                </a:solidFill>
                <a:effectLst/>
                <a:latin typeface="Open Sans"/>
              </a:rPr>
              <a:t>Цель</a:t>
            </a:r>
            <a:r>
              <a:rPr dirty="0" i="1" lang="ru-RU" smtClean="0">
                <a:solidFill>
                  <a:srgbClr val="002060"/>
                </a:solidFill>
                <a:effectLst/>
                <a:latin typeface="Open Sans"/>
              </a:rPr>
              <a:t>: Уточнить и обобщить представления детей о профессиях.</a:t>
            </a:r>
          </a:p>
          <a:p>
            <a:r>
              <a:rPr dirty="0" i="1" lang="ru-RU" smtClean="0">
                <a:solidFill>
                  <a:srgbClr val="002060"/>
                </a:solidFill>
                <a:effectLst/>
                <a:latin typeface="Open Sans"/>
              </a:rPr>
              <a:t> </a:t>
            </a:r>
            <a:r>
              <a:rPr dirty="0" sz="2800" i="1" lang="ru-RU" smtClean="0">
                <a:solidFill>
                  <a:srgbClr val="002060"/>
                </a:solidFill>
                <a:effectLst/>
                <a:latin typeface="Open Sans"/>
              </a:rPr>
              <a:t>Задачи</a:t>
            </a:r>
            <a:r>
              <a:rPr dirty="0" i="1" lang="ru-RU" smtClean="0">
                <a:solidFill>
                  <a:srgbClr val="002060"/>
                </a:solidFill>
                <a:effectLst/>
                <a:latin typeface="Open Sans"/>
              </a:rPr>
              <a:t>: 1. Понимать значимость профессии в жизни людей. </a:t>
            </a:r>
          </a:p>
          <a:p>
            <a:r>
              <a:rPr dirty="0" i="1" lang="ru-RU" smtClean="0">
                <a:solidFill>
                  <a:srgbClr val="002060"/>
                </a:solidFill>
                <a:effectLst/>
                <a:latin typeface="Open Sans"/>
              </a:rPr>
              <a:t>2. Воспитывать уважение к результатам труда людей разных профессий.</a:t>
            </a:r>
            <a:endParaRPr dirty="0" i="1" lang="ru-RU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Tm="10000" p14:dur="1600">
        <p14:prism isInverted="1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9" name="Прямоугольник 1"/>
          <p:cNvSpPr/>
          <p:nvPr/>
        </p:nvSpPr>
        <p:spPr>
          <a:xfrm>
            <a:off x="1475656" y="764704"/>
            <a:ext cx="6768752" cy="2707641"/>
          </a:xfrm>
          <a:prstGeom prst="rect"/>
        </p:spPr>
        <p:txBody>
          <a:bodyPr wrap="square">
            <a:spAutoFit/>
          </a:bodyPr>
          <a:p>
            <a:r>
              <a:rPr b="0" dirty="0" sz="3200" i="1" lang="ru-RU" smtClean="0">
                <a:solidFill>
                  <a:srgbClr val="002060"/>
                </a:solidFill>
                <a:effectLst/>
                <a:latin typeface="Open Sans"/>
              </a:rPr>
              <a:t>Игра: «Один-два» </a:t>
            </a:r>
          </a:p>
          <a:p>
            <a:endParaRPr b="0" dirty="0" sz="2000" i="0" lang="ru-RU" smtClean="0">
              <a:solidFill>
                <a:srgbClr val="002060"/>
              </a:solidFill>
              <a:effectLst/>
              <a:latin typeface="Open Sans"/>
            </a:endParaRPr>
          </a:p>
          <a:p>
            <a:r>
              <a:rPr b="0" dirty="0" sz="2000" i="0" lang="ru-RU" smtClean="0">
                <a:solidFill>
                  <a:srgbClr val="002060"/>
                </a:solidFill>
                <a:effectLst/>
                <a:latin typeface="Open Sans"/>
              </a:rPr>
              <a:t>Газета - две газеты</a:t>
            </a:r>
          </a:p>
          <a:p>
            <a:r>
              <a:rPr b="0" dirty="0" sz="2000" i="0" lang="ru-RU" smtClean="0">
                <a:solidFill>
                  <a:srgbClr val="002060"/>
                </a:solidFill>
                <a:effectLst/>
                <a:latin typeface="Open Sans"/>
              </a:rPr>
              <a:t> Журнал- два … </a:t>
            </a:r>
          </a:p>
          <a:p>
            <a:r>
              <a:rPr b="0" dirty="0" sz="2000" i="0" lang="ru-RU" smtClean="0">
                <a:solidFill>
                  <a:srgbClr val="002060"/>
                </a:solidFill>
                <a:effectLst/>
                <a:latin typeface="Open Sans"/>
              </a:rPr>
              <a:t>Телеграмма - две… </a:t>
            </a:r>
          </a:p>
          <a:p>
            <a:r>
              <a:rPr b="0" dirty="0" sz="2000" i="0" lang="ru-RU" smtClean="0">
                <a:solidFill>
                  <a:srgbClr val="002060"/>
                </a:solidFill>
                <a:effectLst/>
                <a:latin typeface="Open Sans"/>
              </a:rPr>
              <a:t>Письмо - два …</a:t>
            </a:r>
          </a:p>
          <a:p>
            <a:r>
              <a:rPr b="0" dirty="0" sz="2000" i="0" lang="ru-RU" smtClean="0">
                <a:solidFill>
                  <a:srgbClr val="002060"/>
                </a:solidFill>
                <a:effectLst/>
                <a:latin typeface="Open Sans"/>
              </a:rPr>
              <a:t> Почтальон -два …</a:t>
            </a:r>
          </a:p>
          <a:p>
            <a:r>
              <a:rPr b="0" dirty="0" sz="2000" i="0" lang="ru-RU" smtClean="0">
                <a:solidFill>
                  <a:srgbClr val="002060"/>
                </a:solidFill>
                <a:effectLst/>
                <a:latin typeface="Open Sans"/>
              </a:rPr>
              <a:t> Открытка - две… </a:t>
            </a:r>
            <a:endParaRPr dirty="0" sz="2000" lang="ru-RU">
              <a:solidFill>
                <a:srgbClr val="002060"/>
              </a:solidFill>
            </a:endParaRPr>
          </a:p>
        </p:txBody>
      </p:sp>
      <p:pic>
        <p:nvPicPr>
          <p:cNvPr id="2097187" name="Рисунок 2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3995936" y="1191233"/>
            <a:ext cx="4223203" cy="4607131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Tm="10000" p14:dur="1600">
        <p14:prism isInverted="1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0" name="Прямоугольник 1"/>
          <p:cNvSpPr/>
          <p:nvPr/>
        </p:nvSpPr>
        <p:spPr>
          <a:xfrm>
            <a:off x="971600" y="764704"/>
            <a:ext cx="5886400" cy="3977641"/>
          </a:xfrm>
          <a:prstGeom prst="rect"/>
        </p:spPr>
        <p:txBody>
          <a:bodyPr wrap="square">
            <a:spAutoFit/>
          </a:bodyPr>
          <a:p>
            <a:r>
              <a:rPr b="0" dirty="0" sz="2800" i="1" lang="ru-RU" smtClean="0">
                <a:solidFill>
                  <a:srgbClr val="002060"/>
                </a:solidFill>
                <a:effectLst/>
                <a:latin typeface="Open Sans"/>
              </a:rPr>
              <a:t>Отгадай загадки</a:t>
            </a:r>
          </a:p>
          <a:p>
            <a:r>
              <a:rPr b="0" dirty="0" i="0" lang="ru-RU" smtClean="0">
                <a:solidFill>
                  <a:srgbClr val="000000"/>
                </a:solidFill>
                <a:effectLst/>
                <a:latin typeface="Open Sans"/>
              </a:rPr>
              <a:t> </a:t>
            </a:r>
          </a:p>
          <a:p>
            <a:r>
              <a:rPr b="0" dirty="0" i="0" lang="ru-RU" smtClean="0">
                <a:solidFill>
                  <a:srgbClr val="002060"/>
                </a:solidFill>
                <a:effectLst/>
                <a:latin typeface="Open Sans"/>
              </a:rPr>
              <a:t>По квартирам и домам</a:t>
            </a:r>
          </a:p>
          <a:p>
            <a:r>
              <a:rPr b="0" dirty="0" i="0" lang="ru-RU" smtClean="0">
                <a:solidFill>
                  <a:srgbClr val="002060"/>
                </a:solidFill>
                <a:effectLst/>
                <a:latin typeface="Open Sans"/>
              </a:rPr>
              <a:t> Много писем, телеграмм </a:t>
            </a:r>
          </a:p>
          <a:p>
            <a:r>
              <a:rPr b="0" dirty="0" i="0" lang="ru-RU" smtClean="0">
                <a:solidFill>
                  <a:srgbClr val="002060"/>
                </a:solidFill>
                <a:effectLst/>
                <a:latin typeface="Open Sans"/>
              </a:rPr>
              <a:t>Он приносит адресатам. </a:t>
            </a:r>
          </a:p>
          <a:p>
            <a:r>
              <a:rPr b="0" dirty="0" i="0" lang="ru-RU" smtClean="0">
                <a:solidFill>
                  <a:srgbClr val="002060"/>
                </a:solidFill>
                <a:effectLst/>
                <a:latin typeface="Open Sans"/>
              </a:rPr>
              <a:t>Как зовут его, ребята?</a:t>
            </a:r>
          </a:p>
          <a:p>
            <a:r>
              <a:rPr b="0" dirty="0" i="0" lang="ru-RU" smtClean="0">
                <a:solidFill>
                  <a:srgbClr val="002060"/>
                </a:solidFill>
                <a:effectLst/>
                <a:latin typeface="Open Sans"/>
              </a:rPr>
              <a:t> (Почтальон) </a:t>
            </a:r>
          </a:p>
          <a:p>
            <a:endParaRPr b="0" dirty="0" i="0" lang="ru-RU" smtClean="0">
              <a:solidFill>
                <a:srgbClr val="002060"/>
              </a:solidFill>
              <a:effectLst/>
              <a:latin typeface="Open Sans"/>
            </a:endParaRPr>
          </a:p>
          <a:p>
            <a:r>
              <a:rPr b="0" dirty="0" i="0" lang="ru-RU" smtClean="0">
                <a:solidFill>
                  <a:srgbClr val="002060"/>
                </a:solidFill>
                <a:effectLst/>
                <a:latin typeface="Open Sans"/>
              </a:rPr>
              <a:t>Синий домик у ворот.</a:t>
            </a:r>
          </a:p>
          <a:p>
            <a:r>
              <a:rPr b="0" dirty="0" i="0" lang="ru-RU" smtClean="0">
                <a:solidFill>
                  <a:srgbClr val="002060"/>
                </a:solidFill>
                <a:effectLst/>
                <a:latin typeface="Open Sans"/>
              </a:rPr>
              <a:t> Угадай, кто в нем живет? </a:t>
            </a:r>
          </a:p>
          <a:p>
            <a:r>
              <a:rPr b="0" dirty="0" i="0" lang="ru-RU" smtClean="0">
                <a:solidFill>
                  <a:srgbClr val="002060"/>
                </a:solidFill>
                <a:effectLst/>
                <a:latin typeface="Open Sans"/>
              </a:rPr>
              <a:t>Дверца узкая на крышке – </a:t>
            </a:r>
          </a:p>
          <a:p>
            <a:r>
              <a:rPr b="0" dirty="0" i="0" lang="ru-RU" smtClean="0">
                <a:solidFill>
                  <a:srgbClr val="002060"/>
                </a:solidFill>
                <a:effectLst/>
                <a:latin typeface="Open Sans"/>
              </a:rPr>
              <a:t>Не для белки, не для мыши. </a:t>
            </a:r>
          </a:p>
          <a:p>
            <a:r>
              <a:rPr b="0" dirty="0" i="0" lang="ru-RU" smtClean="0">
                <a:solidFill>
                  <a:srgbClr val="002060"/>
                </a:solidFill>
                <a:effectLst/>
                <a:latin typeface="Open Sans"/>
              </a:rPr>
              <a:t>Даже и не для скворца </a:t>
            </a:r>
          </a:p>
          <a:p>
            <a:r>
              <a:rPr b="0" dirty="0" i="0" lang="ru-RU" smtClean="0">
                <a:solidFill>
                  <a:srgbClr val="002060"/>
                </a:solidFill>
                <a:effectLst/>
                <a:latin typeface="Open Sans"/>
              </a:rPr>
              <a:t>Для газет и письмеца. (Ящик)</a:t>
            </a:r>
            <a:r>
              <a:rPr b="0" dirty="0" i="0" lang="ru-RU" smtClean="0">
                <a:solidFill>
                  <a:srgbClr val="000000"/>
                </a:solidFill>
                <a:effectLst/>
                <a:latin typeface="Open Sans"/>
              </a:rPr>
              <a:t>. </a:t>
            </a:r>
            <a:endParaRPr dirty="0" lang="ru-RU"/>
          </a:p>
        </p:txBody>
      </p:sp>
      <p:pic>
        <p:nvPicPr>
          <p:cNvPr id="2097188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4283968" y="843373"/>
            <a:ext cx="3706648" cy="5105907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Tm="10000" p14:dur="1600">
        <p14:prism isInverted="1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2" name="Прямоугольник 1"/>
          <p:cNvSpPr/>
          <p:nvPr/>
        </p:nvSpPr>
        <p:spPr>
          <a:xfrm>
            <a:off x="899592" y="836712"/>
            <a:ext cx="5958408" cy="1005840"/>
          </a:xfrm>
          <a:prstGeom prst="rect"/>
        </p:spPr>
        <p:txBody>
          <a:bodyPr wrap="square">
            <a:spAutoFit/>
          </a:bodyPr>
          <a:p>
            <a:r>
              <a:rPr b="0" dirty="0" sz="2000" i="1" lang="ru-RU" smtClean="0">
                <a:solidFill>
                  <a:srgbClr val="002060"/>
                </a:solidFill>
                <a:effectLst/>
                <a:latin typeface="Open Sans"/>
              </a:rPr>
              <a:t>Он принёс нам телеграмму: «Приезжаю, ждите, мама» Деду пенсию принёс, хоть совсем не Дед мороз На ногах с рассвета он. Кто же это?</a:t>
            </a:r>
            <a:endParaRPr dirty="0" sz="2000" i="1" lang="ru-RU">
              <a:solidFill>
                <a:srgbClr val="002060"/>
              </a:solidFill>
            </a:endParaRPr>
          </a:p>
        </p:txBody>
      </p:sp>
      <p:pic>
        <p:nvPicPr>
          <p:cNvPr id="2097155" name="Рисунок 2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4692420" y="1844824"/>
            <a:ext cx="4201900" cy="2664296"/>
          </a:xfrm>
          <a:prstGeom prst="rect"/>
        </p:spPr>
      </p:pic>
      <p:pic>
        <p:nvPicPr>
          <p:cNvPr id="2097156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367290" y="3717032"/>
            <a:ext cx="4094088" cy="2724143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Tm="10000" p14:dur="1600">
        <p14:prism isInverted="1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3" name="Прямоугольник 1"/>
          <p:cNvSpPr/>
          <p:nvPr/>
        </p:nvSpPr>
        <p:spPr>
          <a:xfrm>
            <a:off x="1547664" y="1082169"/>
            <a:ext cx="1630318" cy="646331"/>
          </a:xfrm>
          <a:prstGeom prst="rect"/>
        </p:spPr>
        <p:txBody>
          <a:bodyPr wrap="none">
            <a:spAutoFit/>
          </a:bodyPr>
          <a:p>
            <a:r>
              <a:rPr b="0" dirty="0" sz="3600" i="1" lang="ru-RU" smtClean="0">
                <a:solidFill>
                  <a:srgbClr val="002060"/>
                </a:solidFill>
                <a:effectLst/>
                <a:latin typeface="Open Sans"/>
              </a:rPr>
              <a:t>Почта</a:t>
            </a:r>
            <a:endParaRPr dirty="0" sz="3600" i="1" lang="ru-RU">
              <a:solidFill>
                <a:srgbClr val="002060"/>
              </a:solidFill>
            </a:endParaRPr>
          </a:p>
        </p:txBody>
      </p:sp>
      <p:pic>
        <p:nvPicPr>
          <p:cNvPr id="2097157" name="Рисунок 2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3491880" y="647709"/>
            <a:ext cx="4104456" cy="5463488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Tm="10000" p14:dur="1600">
        <p14:prism isInverted="1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4" name="Прямоугольник 1"/>
          <p:cNvSpPr/>
          <p:nvPr/>
        </p:nvSpPr>
        <p:spPr>
          <a:xfrm>
            <a:off x="971601" y="1052736"/>
            <a:ext cx="4796304" cy="584775"/>
          </a:xfrm>
          <a:prstGeom prst="rect"/>
        </p:spPr>
        <p:txBody>
          <a:bodyPr wrap="square">
            <a:spAutoFit/>
          </a:bodyPr>
          <a:p>
            <a:r>
              <a:rPr b="0" dirty="0" sz="3200" i="1" lang="ru-RU" smtClean="0">
                <a:solidFill>
                  <a:srgbClr val="002060"/>
                </a:solidFill>
                <a:effectLst/>
                <a:latin typeface="Open Sans"/>
              </a:rPr>
              <a:t>Почтовое отделение</a:t>
            </a:r>
            <a:endParaRPr dirty="0" sz="3200" i="1" lang="ru-RU">
              <a:solidFill>
                <a:srgbClr val="002060"/>
              </a:solidFill>
            </a:endParaRPr>
          </a:p>
        </p:txBody>
      </p:sp>
      <p:pic>
        <p:nvPicPr>
          <p:cNvPr id="2097158" name="Рисунок 2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619672" y="1637511"/>
            <a:ext cx="6350000" cy="4229100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Tm="10000" p14:dur="1600">
        <p14:prism isInverted="1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Прямоугольник 1"/>
          <p:cNvSpPr/>
          <p:nvPr/>
        </p:nvSpPr>
        <p:spPr>
          <a:xfrm>
            <a:off x="1043608" y="980729"/>
            <a:ext cx="5814392" cy="1077218"/>
          </a:xfrm>
          <a:prstGeom prst="rect"/>
        </p:spPr>
        <p:txBody>
          <a:bodyPr wrap="square">
            <a:spAutoFit/>
          </a:bodyPr>
          <a:p>
            <a:r>
              <a:rPr b="0" dirty="0" sz="3200" i="1" lang="ru-RU" smtClean="0">
                <a:solidFill>
                  <a:srgbClr val="002060"/>
                </a:solidFill>
                <a:effectLst/>
                <a:latin typeface="Open Sans"/>
              </a:rPr>
              <a:t>Все письма, открытки приезжают к нам на поездах</a:t>
            </a:r>
            <a:r>
              <a:rPr b="0" dirty="0" i="0" lang="ru-RU" smtClean="0">
                <a:solidFill>
                  <a:srgbClr val="000000"/>
                </a:solidFill>
                <a:effectLst/>
                <a:latin typeface="Open Sans"/>
              </a:rPr>
              <a:t> </a:t>
            </a:r>
            <a:endParaRPr dirty="0" lang="ru-RU"/>
          </a:p>
        </p:txBody>
      </p:sp>
      <p:pic>
        <p:nvPicPr>
          <p:cNvPr id="2097159" name="Рисунок 2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4572000" y="3250495"/>
            <a:ext cx="3643043" cy="2337619"/>
          </a:xfrm>
          <a:prstGeom prst="rect"/>
        </p:spPr>
      </p:pic>
      <p:pic>
        <p:nvPicPr>
          <p:cNvPr id="2097160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1100701" y="3985126"/>
            <a:ext cx="2851302" cy="1602988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Tm="10000" p14:dur="1600">
        <p14:prism isInverted="1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Прямоугольник 1"/>
          <p:cNvSpPr/>
          <p:nvPr/>
        </p:nvSpPr>
        <p:spPr>
          <a:xfrm>
            <a:off x="971600" y="908721"/>
            <a:ext cx="5886400" cy="1077218"/>
          </a:xfrm>
          <a:prstGeom prst="rect"/>
        </p:spPr>
        <p:txBody>
          <a:bodyPr wrap="square">
            <a:spAutoFit/>
          </a:bodyPr>
          <a:p>
            <a:r>
              <a:rPr b="0" dirty="0" sz="3200" i="1" lang="ru-RU" smtClean="0">
                <a:solidFill>
                  <a:srgbClr val="002060"/>
                </a:solidFill>
                <a:effectLst/>
                <a:latin typeface="Open Sans"/>
              </a:rPr>
              <a:t>и прилетают на самолётах из разных городов </a:t>
            </a:r>
            <a:endParaRPr dirty="0" sz="3200" i="1" lang="ru-RU">
              <a:solidFill>
                <a:srgbClr val="002060"/>
              </a:solidFill>
            </a:endParaRPr>
          </a:p>
        </p:txBody>
      </p:sp>
      <p:pic>
        <p:nvPicPr>
          <p:cNvPr id="2097161" name="Рисунок 2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323528" y="2132856"/>
            <a:ext cx="4283968" cy="2407590"/>
          </a:xfrm>
          <a:prstGeom prst="rect"/>
        </p:spPr>
      </p:pic>
      <p:pic>
        <p:nvPicPr>
          <p:cNvPr id="2097162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4953000" y="3573016"/>
            <a:ext cx="3810000" cy="2857500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Tm="10000" p14:dur="1600">
        <p14:prism isInverted="1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Прямоугольник 1"/>
          <p:cNvSpPr/>
          <p:nvPr/>
        </p:nvSpPr>
        <p:spPr>
          <a:xfrm>
            <a:off x="1001016" y="836713"/>
            <a:ext cx="5886400" cy="1348740"/>
          </a:xfrm>
          <a:prstGeom prst="rect"/>
        </p:spPr>
        <p:txBody>
          <a:bodyPr wrap="square">
            <a:spAutoFit/>
          </a:bodyPr>
          <a:p>
            <a:r>
              <a:rPr b="0" dirty="0" sz="2800" i="1" lang="ru-RU" smtClean="0">
                <a:solidFill>
                  <a:srgbClr val="002060"/>
                </a:solidFill>
                <a:effectLst/>
                <a:latin typeface="Open Sans"/>
              </a:rPr>
              <a:t>Газеты, журналы, письма, открытки на почту привозят на машине. </a:t>
            </a:r>
            <a:endParaRPr dirty="0" sz="2800" i="1" lang="ru-RU">
              <a:solidFill>
                <a:srgbClr val="002060"/>
              </a:solidFill>
            </a:endParaRPr>
          </a:p>
        </p:txBody>
      </p:sp>
      <p:pic>
        <p:nvPicPr>
          <p:cNvPr id="2097163" name="Рисунок 2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07504" y="3356992"/>
            <a:ext cx="4031729" cy="2791197"/>
          </a:xfrm>
          <a:prstGeom prst="rect"/>
        </p:spPr>
      </p:pic>
      <p:pic>
        <p:nvPicPr>
          <p:cNvPr id="2097164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4779724" y="2216844"/>
            <a:ext cx="4215384" cy="2734056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Tm="10000" p14:dur="1600">
        <p14:prism isInverted="1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8" name="Прямоугольник 1"/>
          <p:cNvSpPr/>
          <p:nvPr/>
        </p:nvSpPr>
        <p:spPr>
          <a:xfrm>
            <a:off x="971600" y="908720"/>
            <a:ext cx="5886400" cy="1323439"/>
          </a:xfrm>
          <a:prstGeom prst="rect"/>
        </p:spPr>
        <p:txBody>
          <a:bodyPr wrap="square">
            <a:spAutoFit/>
          </a:bodyPr>
          <a:p>
            <a:r>
              <a:rPr b="0" dirty="0" sz="2000" i="1" lang="ru-RU" smtClean="0">
                <a:solidFill>
                  <a:srgbClr val="002060"/>
                </a:solidFill>
                <a:effectLst/>
                <a:latin typeface="Open Sans"/>
              </a:rPr>
              <a:t>Почтальон приходит рано утром на работу, разбирает: письма, открытки, журналы, газеты. Теперь всё готово и можно складывать всё в сумку.</a:t>
            </a:r>
            <a:endParaRPr dirty="0" sz="2000" i="1" lang="ru-RU">
              <a:solidFill>
                <a:srgbClr val="002060"/>
              </a:solidFill>
            </a:endParaRPr>
          </a:p>
        </p:txBody>
      </p:sp>
      <p:pic>
        <p:nvPicPr>
          <p:cNvPr id="2097165" name="Рисунок 2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251520" y="3429000"/>
            <a:ext cx="4644516" cy="3096344"/>
          </a:xfrm>
          <a:prstGeom prst="rect"/>
        </p:spPr>
      </p:pic>
      <p:pic>
        <p:nvPicPr>
          <p:cNvPr id="2097166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5076056" y="2060848"/>
            <a:ext cx="3946824" cy="2451348"/>
          </a:xfrm>
          <a:prstGeom prst="rect"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p14="http://schemas.microsoft.com/office/powerpoint/2010/main" spd="slow" advTm="10000" p14:dur="1600">
        <p14:prism isInverted="1"/>
      </p:transition>
    </mc:Choice>
    <mc:Fallback>
      <p:transition spd="slow">
        <p:fade/>
      </p:transition>
    </mc:Fallback>
  </mc:AlternateContent>
</p:sld>
</file>

<file path=ppt/theme/_rels/theme1.xml.rels><?xml version="1.0" encoding="UTF-8" standalone="yes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lastClr="000000" val="windowText"/>
      </a:dk1>
      <a:lt1>
        <a:sysClr lastClr="FFFFFF" val="window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dir="tl" rig="brightRoom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dir="t" rig="glow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>
            <a:fillRect/>
          </a:stretch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>
            <a:fillRect/>
          </a:stretch>
        </a:blipFill>
      </a:bgFillStyleLst>
    </a:fmtScheme>
  </a:themeElements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lastClr="000000" val="windowText"/>
      </a:dk1>
      <a:lt1>
        <a:sysClr lastClr="FFFFFF" val="window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Company>Microsoft</Company>
  <LinksUpToDate>0</LinksUpToDate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Знакомство с профессией почтальон</dc:title>
  <dc:creator>Наташа</dc:creator>
  <cp:lastModifiedBy>Наташа</cp:lastModifiedBy>
  <dcterms:created xsi:type="dcterms:W3CDTF">2017-11-19T18:53:20Z</dcterms:created>
  <dcterms:modified xsi:type="dcterms:W3CDTF">2020-05-01T14:22:12Z</dcterms:modified>
</cp:coreProperties>
</file>